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7" r:id="rId4"/>
    <p:sldId id="270" r:id="rId5"/>
    <p:sldId id="271" r:id="rId6"/>
    <p:sldId id="272" r:id="rId7"/>
    <p:sldId id="273" r:id="rId8"/>
    <p:sldId id="274" r:id="rId9"/>
    <p:sldId id="275" r:id="rId10"/>
    <p:sldId id="276" r:id="rId11"/>
    <p:sldId id="279" r:id="rId12"/>
    <p:sldId id="257" r:id="rId13"/>
    <p:sldId id="268" r:id="rId14"/>
    <p:sldId id="262" r:id="rId15"/>
    <p:sldId id="261" r:id="rId16"/>
    <p:sldId id="265" r:id="rId17"/>
    <p:sldId id="266" r:id="rId18"/>
    <p:sldId id="280" r:id="rId19"/>
    <p:sldId id="281" r:id="rId20"/>
    <p:sldId id="282" r:id="rId21"/>
    <p:sldId id="283" r:id="rId22"/>
    <p:sldId id="284" r:id="rId23"/>
    <p:sldId id="290" r:id="rId24"/>
    <p:sldId id="291" r:id="rId25"/>
    <p:sldId id="285" r:id="rId26"/>
    <p:sldId id="286" r:id="rId27"/>
    <p:sldId id="287" r:id="rId28"/>
    <p:sldId id="288" r:id="rId29"/>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87" autoAdjust="0"/>
    <p:restoredTop sz="94660"/>
  </p:normalViewPr>
  <p:slideViewPr>
    <p:cSldViewPr snapToGrid="0">
      <p:cViewPr varScale="1">
        <p:scale>
          <a:sx n="105" d="100"/>
          <a:sy n="105" d="100"/>
        </p:scale>
        <p:origin x="14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6E847C8-0D95-4052-8E20-27DA43CA3576}" type="datetimeFigureOut">
              <a:rPr lang="en-AU" smtClean="0"/>
              <a:t>2/06/2020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D32256-6C42-4A20-8B24-0DDD8043CCC0}" type="slidenum">
              <a:rPr lang="en-AU" smtClean="0"/>
              <a:t>‹#›</a:t>
            </a:fld>
            <a:endParaRPr lang="en-AU"/>
          </a:p>
        </p:txBody>
      </p:sp>
    </p:spTree>
    <p:extLst>
      <p:ext uri="{BB962C8B-B14F-4D97-AF65-F5344CB8AC3E}">
        <p14:creationId xmlns:p14="http://schemas.microsoft.com/office/powerpoint/2010/main" val="1014261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6E847C8-0D95-4052-8E20-27DA43CA3576}" type="datetimeFigureOut">
              <a:rPr lang="en-AU" smtClean="0"/>
              <a:t>2/06/2020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D32256-6C42-4A20-8B24-0DDD8043CCC0}" type="slidenum">
              <a:rPr lang="en-AU" smtClean="0"/>
              <a:t>‹#›</a:t>
            </a:fld>
            <a:endParaRPr lang="en-AU"/>
          </a:p>
        </p:txBody>
      </p:sp>
    </p:spTree>
    <p:extLst>
      <p:ext uri="{BB962C8B-B14F-4D97-AF65-F5344CB8AC3E}">
        <p14:creationId xmlns:p14="http://schemas.microsoft.com/office/powerpoint/2010/main" val="3748570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6E847C8-0D95-4052-8E20-27DA43CA3576}" type="datetimeFigureOut">
              <a:rPr lang="en-AU" smtClean="0"/>
              <a:t>2/06/2020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D32256-6C42-4A20-8B24-0DDD8043CCC0}" type="slidenum">
              <a:rPr lang="en-AU" smtClean="0"/>
              <a:t>‹#›</a:t>
            </a:fld>
            <a:endParaRPr lang="en-AU"/>
          </a:p>
        </p:txBody>
      </p:sp>
    </p:spTree>
    <p:extLst>
      <p:ext uri="{BB962C8B-B14F-4D97-AF65-F5344CB8AC3E}">
        <p14:creationId xmlns:p14="http://schemas.microsoft.com/office/powerpoint/2010/main" val="931810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6E847C8-0D95-4052-8E20-27DA43CA3576}" type="datetimeFigureOut">
              <a:rPr lang="en-AU" smtClean="0"/>
              <a:t>2/06/2020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D32256-6C42-4A20-8B24-0DDD8043CCC0}" type="slidenum">
              <a:rPr lang="en-AU" smtClean="0"/>
              <a:t>‹#›</a:t>
            </a:fld>
            <a:endParaRPr lang="en-AU"/>
          </a:p>
        </p:txBody>
      </p:sp>
    </p:spTree>
    <p:extLst>
      <p:ext uri="{BB962C8B-B14F-4D97-AF65-F5344CB8AC3E}">
        <p14:creationId xmlns:p14="http://schemas.microsoft.com/office/powerpoint/2010/main" val="357170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E847C8-0D95-4052-8E20-27DA43CA3576}" type="datetimeFigureOut">
              <a:rPr lang="en-AU" smtClean="0"/>
              <a:t>2/06/2020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D32256-6C42-4A20-8B24-0DDD8043CCC0}" type="slidenum">
              <a:rPr lang="en-AU" smtClean="0"/>
              <a:t>‹#›</a:t>
            </a:fld>
            <a:endParaRPr lang="en-AU"/>
          </a:p>
        </p:txBody>
      </p:sp>
    </p:spTree>
    <p:extLst>
      <p:ext uri="{BB962C8B-B14F-4D97-AF65-F5344CB8AC3E}">
        <p14:creationId xmlns:p14="http://schemas.microsoft.com/office/powerpoint/2010/main" val="3083683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6E847C8-0D95-4052-8E20-27DA43CA3576}" type="datetimeFigureOut">
              <a:rPr lang="en-AU" smtClean="0"/>
              <a:t>2/06/2020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D32256-6C42-4A20-8B24-0DDD8043CCC0}" type="slidenum">
              <a:rPr lang="en-AU" smtClean="0"/>
              <a:t>‹#›</a:t>
            </a:fld>
            <a:endParaRPr lang="en-AU"/>
          </a:p>
        </p:txBody>
      </p:sp>
    </p:spTree>
    <p:extLst>
      <p:ext uri="{BB962C8B-B14F-4D97-AF65-F5344CB8AC3E}">
        <p14:creationId xmlns:p14="http://schemas.microsoft.com/office/powerpoint/2010/main" val="1718857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6E847C8-0D95-4052-8E20-27DA43CA3576}" type="datetimeFigureOut">
              <a:rPr lang="en-AU" smtClean="0"/>
              <a:t>2/06/2020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6D32256-6C42-4A20-8B24-0DDD8043CCC0}" type="slidenum">
              <a:rPr lang="en-AU" smtClean="0"/>
              <a:t>‹#›</a:t>
            </a:fld>
            <a:endParaRPr lang="en-AU"/>
          </a:p>
        </p:txBody>
      </p:sp>
    </p:spTree>
    <p:extLst>
      <p:ext uri="{BB962C8B-B14F-4D97-AF65-F5344CB8AC3E}">
        <p14:creationId xmlns:p14="http://schemas.microsoft.com/office/powerpoint/2010/main" val="2485838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6E847C8-0D95-4052-8E20-27DA43CA3576}" type="datetimeFigureOut">
              <a:rPr lang="en-AU" smtClean="0"/>
              <a:t>2/06/2020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6D32256-6C42-4A20-8B24-0DDD8043CCC0}" type="slidenum">
              <a:rPr lang="en-AU" smtClean="0"/>
              <a:t>‹#›</a:t>
            </a:fld>
            <a:endParaRPr lang="en-AU"/>
          </a:p>
        </p:txBody>
      </p:sp>
    </p:spTree>
    <p:extLst>
      <p:ext uri="{BB962C8B-B14F-4D97-AF65-F5344CB8AC3E}">
        <p14:creationId xmlns:p14="http://schemas.microsoft.com/office/powerpoint/2010/main" val="187834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847C8-0D95-4052-8E20-27DA43CA3576}" type="datetimeFigureOut">
              <a:rPr lang="en-AU" smtClean="0"/>
              <a:t>2/06/2020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6D32256-6C42-4A20-8B24-0DDD8043CCC0}" type="slidenum">
              <a:rPr lang="en-AU" smtClean="0"/>
              <a:t>‹#›</a:t>
            </a:fld>
            <a:endParaRPr lang="en-AU"/>
          </a:p>
        </p:txBody>
      </p:sp>
    </p:spTree>
    <p:extLst>
      <p:ext uri="{BB962C8B-B14F-4D97-AF65-F5344CB8AC3E}">
        <p14:creationId xmlns:p14="http://schemas.microsoft.com/office/powerpoint/2010/main" val="4207924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E847C8-0D95-4052-8E20-27DA43CA3576}" type="datetimeFigureOut">
              <a:rPr lang="en-AU" smtClean="0"/>
              <a:t>2/06/2020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D32256-6C42-4A20-8B24-0DDD8043CCC0}" type="slidenum">
              <a:rPr lang="en-AU" smtClean="0"/>
              <a:t>‹#›</a:t>
            </a:fld>
            <a:endParaRPr lang="en-AU"/>
          </a:p>
        </p:txBody>
      </p:sp>
    </p:spTree>
    <p:extLst>
      <p:ext uri="{BB962C8B-B14F-4D97-AF65-F5344CB8AC3E}">
        <p14:creationId xmlns:p14="http://schemas.microsoft.com/office/powerpoint/2010/main" val="72364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E847C8-0D95-4052-8E20-27DA43CA3576}" type="datetimeFigureOut">
              <a:rPr lang="en-AU" smtClean="0"/>
              <a:t>2/06/2020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D32256-6C42-4A20-8B24-0DDD8043CCC0}" type="slidenum">
              <a:rPr lang="en-AU" smtClean="0"/>
              <a:t>‹#›</a:t>
            </a:fld>
            <a:endParaRPr lang="en-AU"/>
          </a:p>
        </p:txBody>
      </p:sp>
    </p:spTree>
    <p:extLst>
      <p:ext uri="{BB962C8B-B14F-4D97-AF65-F5344CB8AC3E}">
        <p14:creationId xmlns:p14="http://schemas.microsoft.com/office/powerpoint/2010/main" val="201497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847C8-0D95-4052-8E20-27DA43CA3576}" type="datetimeFigureOut">
              <a:rPr lang="en-AU" smtClean="0"/>
              <a:t>2/06/2020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32256-6C42-4A20-8B24-0DDD8043CCC0}" type="slidenum">
              <a:rPr lang="en-AU" smtClean="0"/>
              <a:t>‹#›</a:t>
            </a:fld>
            <a:endParaRPr lang="en-AU"/>
          </a:p>
        </p:txBody>
      </p:sp>
    </p:spTree>
    <p:extLst>
      <p:ext uri="{BB962C8B-B14F-4D97-AF65-F5344CB8AC3E}">
        <p14:creationId xmlns:p14="http://schemas.microsoft.com/office/powerpoint/2010/main" val="2959552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722" y="2542031"/>
            <a:ext cx="10544556" cy="1068515"/>
          </a:xfrm>
        </p:spPr>
        <p:txBody>
          <a:bodyPr>
            <a:normAutofit/>
          </a:bodyPr>
          <a:lstStyle/>
          <a:p>
            <a:r>
              <a:rPr lang="en-AU" dirty="0" smtClean="0"/>
              <a:t>Unit 3 – Others – Communication</a:t>
            </a:r>
            <a:endParaRPr lang="en-AU" dirty="0"/>
          </a:p>
        </p:txBody>
      </p:sp>
      <p:pic>
        <p:nvPicPr>
          <p:cNvPr id="4" name="Picture 3"/>
          <p:cNvPicPr>
            <a:picLocks noChangeAspect="1"/>
          </p:cNvPicPr>
          <p:nvPr/>
        </p:nvPicPr>
        <p:blipFill rotWithShape="1">
          <a:blip r:embed="rId2"/>
          <a:srcRect t="10470" b="1230"/>
          <a:stretch/>
        </p:blipFill>
        <p:spPr>
          <a:xfrm>
            <a:off x="823722" y="3803903"/>
            <a:ext cx="3705225" cy="1572769"/>
          </a:xfrm>
          <a:prstGeom prst="rect">
            <a:avLst/>
          </a:prstGeom>
        </p:spPr>
      </p:pic>
    </p:spTree>
    <p:extLst>
      <p:ext uri="{BB962C8B-B14F-4D97-AF65-F5344CB8AC3E}">
        <p14:creationId xmlns:p14="http://schemas.microsoft.com/office/powerpoint/2010/main" val="456389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9587"/>
          </a:xfrm>
        </p:spPr>
        <p:txBody>
          <a:bodyPr/>
          <a:lstStyle/>
          <a:p>
            <a:r>
              <a:rPr lang="en-AU" dirty="0" smtClean="0"/>
              <a:t>Rapport and Report Talk – Differences</a:t>
            </a:r>
            <a:endParaRPr lang="en-AU" dirty="0"/>
          </a:p>
        </p:txBody>
      </p:sp>
      <p:graphicFrame>
        <p:nvGraphicFramePr>
          <p:cNvPr id="4" name="Content Placeholder 3"/>
          <p:cNvGraphicFramePr>
            <a:graphicFrameLocks noGrp="1"/>
          </p:cNvGraphicFramePr>
          <p:nvPr>
            <p:ph idx="1"/>
            <p:extLst/>
          </p:nvPr>
        </p:nvGraphicFramePr>
        <p:xfrm>
          <a:off x="838200" y="1362070"/>
          <a:ext cx="10515600" cy="4499233"/>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340833100"/>
                    </a:ext>
                  </a:extLst>
                </a:gridCol>
                <a:gridCol w="5257800">
                  <a:extLst>
                    <a:ext uri="{9D8B030D-6E8A-4147-A177-3AD203B41FA5}">
                      <a16:colId xmlns:a16="http://schemas.microsoft.com/office/drawing/2014/main" val="3278954376"/>
                    </a:ext>
                  </a:extLst>
                </a:gridCol>
              </a:tblGrid>
              <a:tr h="668359">
                <a:tc>
                  <a:txBody>
                    <a:bodyPr/>
                    <a:lstStyle/>
                    <a:p>
                      <a:r>
                        <a:rPr lang="en-AU" dirty="0" smtClean="0"/>
                        <a:t>Rapport Talk (Women)</a:t>
                      </a:r>
                      <a:endParaRPr lang="en-AU" dirty="0"/>
                    </a:p>
                  </a:txBody>
                  <a:tcPr/>
                </a:tc>
                <a:tc>
                  <a:txBody>
                    <a:bodyPr/>
                    <a:lstStyle/>
                    <a:p>
                      <a:r>
                        <a:rPr lang="en-AU" dirty="0" smtClean="0"/>
                        <a:t>Report Talk (Men)</a:t>
                      </a:r>
                      <a:endParaRPr lang="en-AU" dirty="0"/>
                    </a:p>
                  </a:txBody>
                  <a:tcPr/>
                </a:tc>
                <a:extLst>
                  <a:ext uri="{0D108BD9-81ED-4DB2-BD59-A6C34878D82A}">
                    <a16:rowId xmlns:a16="http://schemas.microsoft.com/office/drawing/2014/main" val="873342126"/>
                  </a:ext>
                </a:extLst>
              </a:tr>
              <a:tr h="1153606">
                <a:tc>
                  <a:txBody>
                    <a:bodyPr/>
                    <a:lstStyle/>
                    <a:p>
                      <a:r>
                        <a:rPr lang="en-AU" dirty="0" smtClean="0"/>
                        <a:t>Use talk to establish and maintain emotional connections</a:t>
                      </a:r>
                      <a:endParaRPr lang="en-AU" dirty="0"/>
                    </a:p>
                  </a:txBody>
                  <a:tcPr/>
                </a:tc>
                <a:tc>
                  <a:txBody>
                    <a:bodyPr/>
                    <a:lstStyle/>
                    <a:p>
                      <a:r>
                        <a:rPr lang="en-AU" dirty="0" smtClean="0"/>
                        <a:t>Get more air time and exchange information with little emotional connection</a:t>
                      </a:r>
                      <a:endParaRPr lang="en-AU" dirty="0"/>
                    </a:p>
                  </a:txBody>
                  <a:tcPr/>
                </a:tc>
                <a:extLst>
                  <a:ext uri="{0D108BD9-81ED-4DB2-BD59-A6C34878D82A}">
                    <a16:rowId xmlns:a16="http://schemas.microsoft.com/office/drawing/2014/main" val="2943407532"/>
                  </a:ext>
                </a:extLst>
              </a:tr>
              <a:tr h="1153606">
                <a:tc>
                  <a:txBody>
                    <a:bodyPr/>
                    <a:lstStyle/>
                    <a:p>
                      <a:r>
                        <a:rPr lang="en-AU" dirty="0" smtClean="0"/>
                        <a:t>Focus on personal and small talk ‘chat’</a:t>
                      </a:r>
                      <a:endParaRPr lang="en-AU" dirty="0"/>
                    </a:p>
                  </a:txBody>
                  <a:tcPr/>
                </a:tc>
                <a:tc>
                  <a:txBody>
                    <a:bodyPr/>
                    <a:lstStyle/>
                    <a:p>
                      <a:r>
                        <a:rPr lang="en-AU" dirty="0" smtClean="0"/>
                        <a:t>Are more public with their talk</a:t>
                      </a:r>
                      <a:endParaRPr lang="en-AU" dirty="0"/>
                    </a:p>
                  </a:txBody>
                  <a:tcPr/>
                </a:tc>
                <a:extLst>
                  <a:ext uri="{0D108BD9-81ED-4DB2-BD59-A6C34878D82A}">
                    <a16:rowId xmlns:a16="http://schemas.microsoft.com/office/drawing/2014/main" val="634146276"/>
                  </a:ext>
                </a:extLst>
              </a:tr>
              <a:tr h="668359">
                <a:tc>
                  <a:txBody>
                    <a:bodyPr/>
                    <a:lstStyle/>
                    <a:p>
                      <a:r>
                        <a:rPr lang="en-AU" dirty="0" smtClean="0"/>
                        <a:t>Use talk to build relationships and maintain intimacy</a:t>
                      </a:r>
                      <a:endParaRPr lang="en-AU" dirty="0"/>
                    </a:p>
                  </a:txBody>
                  <a:tcPr/>
                </a:tc>
                <a:tc>
                  <a:txBody>
                    <a:bodyPr/>
                    <a:lstStyle/>
                    <a:p>
                      <a:r>
                        <a:rPr lang="en-AU" dirty="0" smtClean="0"/>
                        <a:t>Use language to negotiate status and to avoid failure</a:t>
                      </a:r>
                      <a:endParaRPr lang="en-AU" dirty="0"/>
                    </a:p>
                  </a:txBody>
                  <a:tcPr/>
                </a:tc>
                <a:extLst>
                  <a:ext uri="{0D108BD9-81ED-4DB2-BD59-A6C34878D82A}">
                    <a16:rowId xmlns:a16="http://schemas.microsoft.com/office/drawing/2014/main" val="2558771907"/>
                  </a:ext>
                </a:extLst>
              </a:tr>
              <a:tr h="855303">
                <a:tc>
                  <a:txBody>
                    <a:bodyPr/>
                    <a:lstStyle/>
                    <a:p>
                      <a:r>
                        <a:rPr lang="en-AU" dirty="0" smtClean="0"/>
                        <a:t>Talk in turn – </a:t>
                      </a:r>
                      <a:r>
                        <a:rPr lang="en-AU" b="1" dirty="0" smtClean="0"/>
                        <a:t>note error in text!!!</a:t>
                      </a:r>
                      <a:endParaRPr lang="en-AU"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Tend to talk over and above one another, overlapping and simultaneous talk</a:t>
                      </a:r>
                    </a:p>
                  </a:txBody>
                  <a:tcPr/>
                </a:tc>
                <a:extLst>
                  <a:ext uri="{0D108BD9-81ED-4DB2-BD59-A6C34878D82A}">
                    <a16:rowId xmlns:a16="http://schemas.microsoft.com/office/drawing/2014/main" val="127598413"/>
                  </a:ext>
                </a:extLst>
              </a:tr>
            </a:tbl>
          </a:graphicData>
        </a:graphic>
      </p:graphicFrame>
    </p:spTree>
    <p:extLst>
      <p:ext uri="{BB962C8B-B14F-4D97-AF65-F5344CB8AC3E}">
        <p14:creationId xmlns:p14="http://schemas.microsoft.com/office/powerpoint/2010/main" val="2014497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288" y="2139695"/>
            <a:ext cx="9144000" cy="986219"/>
          </a:xfrm>
        </p:spPr>
        <p:txBody>
          <a:bodyPr/>
          <a:lstStyle/>
          <a:p>
            <a:pPr algn="l"/>
            <a:r>
              <a:rPr lang="en-AU" dirty="0"/>
              <a:t>Syllabus Points:</a:t>
            </a:r>
          </a:p>
        </p:txBody>
      </p:sp>
      <p:pic>
        <p:nvPicPr>
          <p:cNvPr id="3" name="Picture 2"/>
          <p:cNvPicPr>
            <a:picLocks noChangeAspect="1"/>
          </p:cNvPicPr>
          <p:nvPr/>
        </p:nvPicPr>
        <p:blipFill rotWithShape="1">
          <a:blip r:embed="rId2"/>
          <a:srcRect b="2941"/>
          <a:stretch/>
        </p:blipFill>
        <p:spPr>
          <a:xfrm>
            <a:off x="399288" y="3259265"/>
            <a:ext cx="3724275" cy="471488"/>
          </a:xfrm>
          <a:prstGeom prst="rect">
            <a:avLst/>
          </a:prstGeom>
        </p:spPr>
      </p:pic>
    </p:spTree>
    <p:extLst>
      <p:ext uri="{BB962C8B-B14F-4D97-AF65-F5344CB8AC3E}">
        <p14:creationId xmlns:p14="http://schemas.microsoft.com/office/powerpoint/2010/main" val="1466681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6293"/>
            <a:ext cx="10515600" cy="988187"/>
          </a:xfrm>
        </p:spPr>
        <p:txBody>
          <a:bodyPr>
            <a:noAutofit/>
          </a:bodyPr>
          <a:lstStyle/>
          <a:p>
            <a:r>
              <a:rPr lang="en-AU" sz="4000" dirty="0" smtClean="0"/>
              <a:t>Features and limitations of theories of language development: Innate behaviours – Chomsky</a:t>
            </a:r>
            <a:endParaRPr lang="en-AU" sz="4000" dirty="0"/>
          </a:p>
        </p:txBody>
      </p:sp>
      <p:sp>
        <p:nvSpPr>
          <p:cNvPr id="3" name="Content Placeholder 2"/>
          <p:cNvSpPr>
            <a:spLocks noGrp="1"/>
          </p:cNvSpPr>
          <p:nvPr>
            <p:ph idx="1"/>
          </p:nvPr>
        </p:nvSpPr>
        <p:spPr>
          <a:xfrm>
            <a:off x="210312" y="1746504"/>
            <a:ext cx="6803136" cy="4855464"/>
          </a:xfrm>
        </p:spPr>
        <p:txBody>
          <a:bodyPr>
            <a:normAutofit fontScale="77500" lnSpcReduction="20000"/>
          </a:bodyPr>
          <a:lstStyle/>
          <a:p>
            <a:r>
              <a:rPr lang="en-AU" i="1" dirty="0" smtClean="0"/>
              <a:t>LAD</a:t>
            </a:r>
            <a:r>
              <a:rPr lang="en-AU" dirty="0" smtClean="0"/>
              <a:t>: Chomsky believed that humans have a metaphorical ‘black box’; children are genetically endowed with a specific facility for language, and this facility only requires linguistic input from a particular language community for children to generate grammatical structures of that language</a:t>
            </a:r>
          </a:p>
          <a:p>
            <a:r>
              <a:rPr lang="en-AU" dirty="0"/>
              <a:t>I</a:t>
            </a:r>
            <a:r>
              <a:rPr lang="en-AU" dirty="0" smtClean="0"/>
              <a:t>n later development of his theory, Chomsky renamed the LAD as </a:t>
            </a:r>
            <a:r>
              <a:rPr lang="en-AU" i="1" dirty="0" smtClean="0"/>
              <a:t>universal grammar</a:t>
            </a:r>
          </a:p>
          <a:p>
            <a:r>
              <a:rPr lang="en-AU" i="1" dirty="0" smtClean="0"/>
              <a:t>Chomsky’s rationale for the LAD – the language deficit</a:t>
            </a:r>
            <a:r>
              <a:rPr lang="en-AU" dirty="0" smtClean="0"/>
              <a:t>: the limited information children receive is mathematically insufficient for them to determine grammatical principles, yet all children do this. Additionally, parents do not provide reliable feedback on whether their child’s developing language is grammatical or not. Correction is not given, but children still learn to talk in grammatical sentences and </a:t>
            </a:r>
            <a:r>
              <a:rPr lang="en-AU" i="1" dirty="0" smtClean="0"/>
              <a:t>to understand the meaning of sentences from grammar (example: ‘John ate an apple’ and ‘John is too stubborn to talk to Bill’)</a:t>
            </a:r>
          </a:p>
        </p:txBody>
      </p:sp>
      <p:pic>
        <p:nvPicPr>
          <p:cNvPr id="5" name="Picture 4"/>
          <p:cNvPicPr>
            <a:picLocks noChangeAspect="1"/>
          </p:cNvPicPr>
          <p:nvPr/>
        </p:nvPicPr>
        <p:blipFill>
          <a:blip r:embed="rId2"/>
          <a:stretch>
            <a:fillRect/>
          </a:stretch>
        </p:blipFill>
        <p:spPr>
          <a:xfrm>
            <a:off x="7397495" y="2227707"/>
            <a:ext cx="4363021" cy="3050321"/>
          </a:xfrm>
          <a:prstGeom prst="rect">
            <a:avLst/>
          </a:prstGeom>
        </p:spPr>
      </p:pic>
    </p:spTree>
    <p:extLst>
      <p:ext uri="{BB962C8B-B14F-4D97-AF65-F5344CB8AC3E}">
        <p14:creationId xmlns:p14="http://schemas.microsoft.com/office/powerpoint/2010/main" val="2573914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76" y="237109"/>
            <a:ext cx="10515600" cy="1070483"/>
          </a:xfrm>
        </p:spPr>
        <p:txBody>
          <a:bodyPr>
            <a:noAutofit/>
          </a:bodyPr>
          <a:lstStyle/>
          <a:p>
            <a:r>
              <a:rPr lang="en-AU" sz="4000" dirty="0" smtClean="0"/>
              <a:t>Features and limitations of theories of language development: Innate behaviours – Chomsky</a:t>
            </a:r>
            <a:endParaRPr lang="en-AU" sz="4000" dirty="0"/>
          </a:p>
        </p:txBody>
      </p:sp>
      <p:sp>
        <p:nvSpPr>
          <p:cNvPr id="3" name="Content Placeholder 2"/>
          <p:cNvSpPr>
            <a:spLocks noGrp="1"/>
          </p:cNvSpPr>
          <p:nvPr>
            <p:ph idx="1"/>
          </p:nvPr>
        </p:nvSpPr>
        <p:spPr>
          <a:xfrm>
            <a:off x="292608" y="1545336"/>
            <a:ext cx="9509760" cy="5029200"/>
          </a:xfrm>
        </p:spPr>
        <p:txBody>
          <a:bodyPr>
            <a:normAutofit fontScale="62500" lnSpcReduction="20000"/>
          </a:bodyPr>
          <a:lstStyle/>
          <a:p>
            <a:r>
              <a:rPr lang="en-AU" i="1" dirty="0" smtClean="0"/>
              <a:t>Universal grammar (deep grammar rules)</a:t>
            </a:r>
            <a:r>
              <a:rPr lang="en-AU" dirty="0" smtClean="0"/>
              <a:t>: on the surface, all languages and dialects look and sound different. However, beneath the surface, basic principles are shared by all languages, making them fundamentally the same. Humans are born with universal grammar rules already built in (LAD) and this is what gives us the ability to learn any language</a:t>
            </a:r>
          </a:p>
          <a:p>
            <a:r>
              <a:rPr lang="en-AU" i="1" dirty="0" smtClean="0"/>
              <a:t>Surface structure</a:t>
            </a:r>
            <a:r>
              <a:rPr lang="en-AU" dirty="0" smtClean="0"/>
              <a:t>: are the grammatical structures of spoken language : the words and sounds produced by a speaker and perceived by a listener</a:t>
            </a:r>
          </a:p>
          <a:p>
            <a:r>
              <a:rPr lang="en-AU" i="1" dirty="0" smtClean="0"/>
              <a:t>Example 1</a:t>
            </a:r>
            <a:r>
              <a:rPr lang="en-AU" dirty="0"/>
              <a:t> </a:t>
            </a:r>
            <a:r>
              <a:rPr lang="en-AU" dirty="0" smtClean="0"/>
              <a:t>– the idea of a person being chased by a dog</a:t>
            </a:r>
            <a:r>
              <a:rPr lang="en-AU" dirty="0"/>
              <a:t>:</a:t>
            </a:r>
            <a:endParaRPr lang="en-AU" dirty="0" smtClean="0"/>
          </a:p>
          <a:p>
            <a:pPr lvl="1"/>
            <a:r>
              <a:rPr lang="en-AU" dirty="0" smtClean="0"/>
              <a:t>Universal grammar: the representation includes three pieces of encoded information: the mailman, the dog and the action of chasing</a:t>
            </a:r>
          </a:p>
          <a:p>
            <a:pPr lvl="1"/>
            <a:r>
              <a:rPr lang="en-AU" dirty="0" smtClean="0"/>
              <a:t>Surface grammar: this idea can be verbally expressed by ‘the mailman is being chased by the dog’ or ‘the dog is chasing the mailman’ </a:t>
            </a:r>
          </a:p>
          <a:p>
            <a:r>
              <a:rPr lang="en-AU" i="1" dirty="0" smtClean="0"/>
              <a:t>Example 2</a:t>
            </a:r>
            <a:r>
              <a:rPr lang="en-AU" dirty="0"/>
              <a:t> </a:t>
            </a:r>
            <a:r>
              <a:rPr lang="en-AU" dirty="0" smtClean="0"/>
              <a:t>– the colour of a car:</a:t>
            </a:r>
          </a:p>
          <a:p>
            <a:pPr lvl="1"/>
            <a:r>
              <a:rPr lang="en-AU" i="1" dirty="0" smtClean="0"/>
              <a:t>In French</a:t>
            </a:r>
            <a:r>
              <a:rPr lang="en-AU" dirty="0" smtClean="0"/>
              <a:t>: ‘Blue is the car’  (surface grammar)</a:t>
            </a:r>
          </a:p>
          <a:p>
            <a:pPr lvl="1"/>
            <a:r>
              <a:rPr lang="en-AU" i="1" dirty="0" smtClean="0"/>
              <a:t>In English</a:t>
            </a:r>
            <a:r>
              <a:rPr lang="en-AU" dirty="0" smtClean="0"/>
              <a:t>: ‘The car is blue’ (surface grammar)</a:t>
            </a:r>
          </a:p>
          <a:p>
            <a:pPr lvl="1"/>
            <a:r>
              <a:rPr lang="en-AU" dirty="0" smtClean="0"/>
              <a:t>Universal grammar: the car (a noun), the colour blue (the adjective) and the relationship between the two</a:t>
            </a:r>
          </a:p>
          <a:p>
            <a:r>
              <a:rPr lang="en-AU" i="1" dirty="0" smtClean="0"/>
              <a:t>Criticism of LAD</a:t>
            </a:r>
            <a:r>
              <a:rPr lang="en-AU" dirty="0" smtClean="0"/>
              <a:t>: paid little attention to the social environment in which the child was developing, except to acknowledge that the primary linguistic input came in the form of language being used in the family and the wider community</a:t>
            </a:r>
          </a:p>
          <a:p>
            <a:endParaRPr lang="en-AU" dirty="0" smtClean="0"/>
          </a:p>
          <a:p>
            <a:r>
              <a:rPr lang="en-AU" i="1" dirty="0" smtClean="0"/>
              <a:t>Resources</a:t>
            </a:r>
            <a:r>
              <a:rPr lang="en-AU" dirty="0" smtClean="0"/>
              <a:t>: Communication Booklet Resources 6, 7, 8 and 9</a:t>
            </a:r>
            <a:endParaRPr lang="en-AU" dirty="0"/>
          </a:p>
        </p:txBody>
      </p:sp>
      <p:pic>
        <p:nvPicPr>
          <p:cNvPr id="4" name="Picture 3"/>
          <p:cNvPicPr>
            <a:picLocks noChangeAspect="1"/>
          </p:cNvPicPr>
          <p:nvPr/>
        </p:nvPicPr>
        <p:blipFill>
          <a:blip r:embed="rId2"/>
          <a:stretch>
            <a:fillRect/>
          </a:stretch>
        </p:blipFill>
        <p:spPr>
          <a:xfrm>
            <a:off x="9913669" y="2624327"/>
            <a:ext cx="2039014" cy="1469987"/>
          </a:xfrm>
          <a:prstGeom prst="rect">
            <a:avLst/>
          </a:prstGeom>
          <a:ln>
            <a:solidFill>
              <a:schemeClr val="tx1"/>
            </a:solidFill>
          </a:ln>
        </p:spPr>
      </p:pic>
    </p:spTree>
    <p:extLst>
      <p:ext uri="{BB962C8B-B14F-4D97-AF65-F5344CB8AC3E}">
        <p14:creationId xmlns:p14="http://schemas.microsoft.com/office/powerpoint/2010/main" val="2171214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Chomsky’s </a:t>
            </a:r>
            <a:r>
              <a:rPr lang="en-AU" i="1" dirty="0" smtClean="0"/>
              <a:t>Language Acquisition Device</a:t>
            </a:r>
            <a:r>
              <a:rPr lang="en-AU" dirty="0" smtClean="0"/>
              <a:t> (LAD)</a:t>
            </a:r>
            <a:endParaRPr lang="en-AU" dirty="0"/>
          </a:p>
        </p:txBody>
      </p:sp>
      <p:pic>
        <p:nvPicPr>
          <p:cNvPr id="5" name="Picture 4"/>
          <p:cNvPicPr>
            <a:picLocks noChangeAspect="1"/>
          </p:cNvPicPr>
          <p:nvPr/>
        </p:nvPicPr>
        <p:blipFill rotWithShape="1">
          <a:blip r:embed="rId2"/>
          <a:srcRect t="33635" b="33803"/>
          <a:stretch/>
        </p:blipFill>
        <p:spPr>
          <a:xfrm>
            <a:off x="300950" y="2093975"/>
            <a:ext cx="11590099" cy="2496313"/>
          </a:xfrm>
          <a:prstGeom prst="rect">
            <a:avLst/>
          </a:prstGeom>
        </p:spPr>
      </p:pic>
    </p:spTree>
    <p:extLst>
      <p:ext uri="{BB962C8B-B14F-4D97-AF65-F5344CB8AC3E}">
        <p14:creationId xmlns:p14="http://schemas.microsoft.com/office/powerpoint/2010/main" val="2994378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 y="294905"/>
            <a:ext cx="9134856" cy="1672203"/>
          </a:xfrm>
        </p:spPr>
        <p:txBody>
          <a:bodyPr>
            <a:noAutofit/>
          </a:bodyPr>
          <a:lstStyle/>
          <a:p>
            <a:r>
              <a:rPr lang="en-AU" sz="4000" dirty="0" smtClean="0"/>
              <a:t>Features and limitations of theories of language development: Learned behaviours – Bruner</a:t>
            </a:r>
            <a:endParaRPr lang="en-AU" sz="4000" dirty="0"/>
          </a:p>
        </p:txBody>
      </p:sp>
      <p:sp>
        <p:nvSpPr>
          <p:cNvPr id="3" name="Content Placeholder 2"/>
          <p:cNvSpPr>
            <a:spLocks noGrp="1"/>
          </p:cNvSpPr>
          <p:nvPr>
            <p:ph idx="1"/>
          </p:nvPr>
        </p:nvSpPr>
        <p:spPr>
          <a:xfrm>
            <a:off x="347472" y="2368294"/>
            <a:ext cx="8284464" cy="4039805"/>
          </a:xfrm>
        </p:spPr>
        <p:txBody>
          <a:bodyPr>
            <a:normAutofit fontScale="92500"/>
          </a:bodyPr>
          <a:lstStyle/>
          <a:p>
            <a:r>
              <a:rPr lang="en-AU" dirty="0" smtClean="0"/>
              <a:t>Believed that children’s language development takes place through parents talking to their children</a:t>
            </a:r>
          </a:p>
          <a:p>
            <a:r>
              <a:rPr lang="en-AU" dirty="0" smtClean="0"/>
              <a:t>Bruner’s (1983) findings are based on his two year longitudinal study of two boys from three months of age to approximately 24 months</a:t>
            </a:r>
          </a:p>
          <a:p>
            <a:r>
              <a:rPr lang="en-AU" dirty="0" smtClean="0"/>
              <a:t>Proposed a </a:t>
            </a:r>
            <a:r>
              <a:rPr lang="en-AU" b="1" i="1" dirty="0" smtClean="0"/>
              <a:t>l</a:t>
            </a:r>
            <a:r>
              <a:rPr lang="en-AU" dirty="0" smtClean="0"/>
              <a:t>anguage </a:t>
            </a:r>
            <a:r>
              <a:rPr lang="en-AU" b="1" i="1" dirty="0" smtClean="0"/>
              <a:t>a</a:t>
            </a:r>
            <a:r>
              <a:rPr lang="en-AU" dirty="0" smtClean="0"/>
              <a:t>cquisition </a:t>
            </a:r>
            <a:r>
              <a:rPr lang="en-AU" b="1" i="1" dirty="0" smtClean="0"/>
              <a:t>s</a:t>
            </a:r>
            <a:r>
              <a:rPr lang="en-AU" dirty="0" smtClean="0"/>
              <a:t>upport </a:t>
            </a:r>
            <a:r>
              <a:rPr lang="en-AU" b="1" i="1" dirty="0" smtClean="0"/>
              <a:t>s</a:t>
            </a:r>
            <a:r>
              <a:rPr lang="en-AU" dirty="0" smtClean="0"/>
              <a:t>ystem (LASS) </a:t>
            </a:r>
          </a:p>
          <a:p>
            <a:r>
              <a:rPr lang="en-AU" dirty="0" smtClean="0"/>
              <a:t>“LASS requires LAD and vice versa” – Bruner </a:t>
            </a:r>
          </a:p>
          <a:p>
            <a:endParaRPr lang="en-AU" dirty="0" smtClean="0"/>
          </a:p>
          <a:p>
            <a:r>
              <a:rPr lang="en-AU" i="1" dirty="0" smtClean="0"/>
              <a:t>Resources</a:t>
            </a:r>
            <a:r>
              <a:rPr lang="en-AU" dirty="0" smtClean="0"/>
              <a:t>: Communication Booklet Resources 8 and 9</a:t>
            </a:r>
          </a:p>
          <a:p>
            <a:endParaRPr lang="en-AU" dirty="0"/>
          </a:p>
        </p:txBody>
      </p:sp>
      <p:pic>
        <p:nvPicPr>
          <p:cNvPr id="5" name="Picture 4"/>
          <p:cNvPicPr>
            <a:picLocks noChangeAspect="1"/>
          </p:cNvPicPr>
          <p:nvPr/>
        </p:nvPicPr>
        <p:blipFill>
          <a:blip r:embed="rId2"/>
          <a:stretch>
            <a:fillRect/>
          </a:stretch>
        </p:blipFill>
        <p:spPr>
          <a:xfrm>
            <a:off x="9871493" y="302900"/>
            <a:ext cx="1934972" cy="1664208"/>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8994140" y="2368295"/>
            <a:ext cx="2812325" cy="4039805"/>
          </a:xfrm>
          <a:prstGeom prst="rect">
            <a:avLst/>
          </a:prstGeom>
          <a:ln>
            <a:solidFill>
              <a:schemeClr val="tx1"/>
            </a:solidFill>
          </a:ln>
        </p:spPr>
      </p:pic>
    </p:spTree>
    <p:extLst>
      <p:ext uri="{BB962C8B-B14F-4D97-AF65-F5344CB8AC3E}">
        <p14:creationId xmlns:p14="http://schemas.microsoft.com/office/powerpoint/2010/main" val="30085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65125"/>
            <a:ext cx="11301984" cy="1325563"/>
          </a:xfrm>
        </p:spPr>
        <p:txBody>
          <a:bodyPr>
            <a:normAutofit/>
          </a:bodyPr>
          <a:lstStyle/>
          <a:p>
            <a:r>
              <a:rPr lang="en-AU" dirty="0" smtClean="0"/>
              <a:t>“LASS requires LAD and vice versa” - Bruner</a:t>
            </a:r>
            <a:endParaRPr lang="en-AU" dirty="0"/>
          </a:p>
        </p:txBody>
      </p:sp>
      <p:pic>
        <p:nvPicPr>
          <p:cNvPr id="6" name="Picture 5"/>
          <p:cNvPicPr>
            <a:picLocks noChangeAspect="1"/>
          </p:cNvPicPr>
          <p:nvPr/>
        </p:nvPicPr>
        <p:blipFill rotWithShape="1">
          <a:blip r:embed="rId2"/>
          <a:srcRect t="29343" b="30601"/>
          <a:stretch/>
        </p:blipFill>
        <p:spPr>
          <a:xfrm>
            <a:off x="257524" y="2175320"/>
            <a:ext cx="11609895" cy="2908744"/>
          </a:xfrm>
          <a:prstGeom prst="rect">
            <a:avLst/>
          </a:prstGeom>
        </p:spPr>
      </p:pic>
    </p:spTree>
    <p:extLst>
      <p:ext uri="{BB962C8B-B14F-4D97-AF65-F5344CB8AC3E}">
        <p14:creationId xmlns:p14="http://schemas.microsoft.com/office/powerpoint/2010/main" val="1400281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08" y="365125"/>
            <a:ext cx="6842760" cy="677291"/>
          </a:xfrm>
        </p:spPr>
        <p:txBody>
          <a:bodyPr>
            <a:normAutofit fontScale="90000"/>
          </a:bodyPr>
          <a:lstStyle/>
          <a:p>
            <a:r>
              <a:rPr lang="en-AU" dirty="0" smtClean="0"/>
              <a:t>LASS’s instructional frameworks:</a:t>
            </a:r>
            <a:endParaRPr lang="en-AU" dirty="0"/>
          </a:p>
        </p:txBody>
      </p:sp>
      <p:sp>
        <p:nvSpPr>
          <p:cNvPr id="3" name="Content Placeholder 2"/>
          <p:cNvSpPr>
            <a:spLocks noGrp="1"/>
          </p:cNvSpPr>
          <p:nvPr>
            <p:ph idx="1"/>
          </p:nvPr>
        </p:nvSpPr>
        <p:spPr>
          <a:xfrm>
            <a:off x="216408" y="1197864"/>
            <a:ext cx="8086344" cy="5458968"/>
          </a:xfrm>
        </p:spPr>
        <p:txBody>
          <a:bodyPr>
            <a:normAutofit fontScale="85000" lnSpcReduction="20000"/>
          </a:bodyPr>
          <a:lstStyle/>
          <a:p>
            <a:r>
              <a:rPr lang="en-AU" i="1" dirty="0" smtClean="0"/>
              <a:t>Scaffolding</a:t>
            </a:r>
            <a:r>
              <a:rPr lang="en-AU" dirty="0" smtClean="0"/>
              <a:t>: interactional frameworks provided by adults (in Bruner’s research these were provided by the mother) that allow language to develop. It is important the mother stays one step ahead and ‘pushes’ the child with development of language</a:t>
            </a:r>
          </a:p>
          <a:p>
            <a:r>
              <a:rPr lang="en-AU" i="1" dirty="0" smtClean="0"/>
              <a:t>Formats</a:t>
            </a:r>
            <a:r>
              <a:rPr lang="en-AU" dirty="0" smtClean="0"/>
              <a:t>: well-known, familiar and comfortable routines and activities (e.g. meal and bath times, joint book reading) used to ‘push’ the child beyond his/her current capabilities to talk more, to use new words and to learn new meanings</a:t>
            </a:r>
          </a:p>
          <a:p>
            <a:r>
              <a:rPr lang="en-AU" i="1" dirty="0" smtClean="0"/>
              <a:t>Reference</a:t>
            </a:r>
            <a:r>
              <a:rPr lang="en-AU" dirty="0" smtClean="0"/>
              <a:t>: how people manage and direct each other’s attention by linguistic means, and develops out of non-linguistic methods of directing attention (pointing, turning of the head to look). In very young children sounds </a:t>
            </a:r>
            <a:r>
              <a:rPr lang="en-AU" i="1" dirty="0" smtClean="0"/>
              <a:t>accompany</a:t>
            </a:r>
            <a:r>
              <a:rPr lang="en-AU" dirty="0" smtClean="0"/>
              <a:t> these gestures until eventually the sounds </a:t>
            </a:r>
            <a:r>
              <a:rPr lang="en-AU" i="1" dirty="0" smtClean="0"/>
              <a:t>replace</a:t>
            </a:r>
            <a:r>
              <a:rPr lang="en-AU" dirty="0" smtClean="0"/>
              <a:t> the gestures</a:t>
            </a:r>
          </a:p>
          <a:p>
            <a:pPr lvl="1"/>
            <a:r>
              <a:rPr lang="en-AU" i="1" dirty="0" smtClean="0"/>
              <a:t>Joint attention</a:t>
            </a:r>
            <a:r>
              <a:rPr lang="en-AU" dirty="0" smtClean="0"/>
              <a:t>: the shared focus of two individuals on an object – one individual (often the mother) alerts the child to an object by means of eye-gazing, pointing or verbal means </a:t>
            </a:r>
          </a:p>
          <a:p>
            <a:pPr lvl="1"/>
            <a:r>
              <a:rPr lang="en-AU" i="1" dirty="0" smtClean="0"/>
              <a:t>Book reading</a:t>
            </a:r>
            <a:r>
              <a:rPr lang="en-AU" dirty="0" smtClean="0"/>
              <a:t>: a context (</a:t>
            </a:r>
            <a:r>
              <a:rPr lang="en-AU" i="1" dirty="0" smtClean="0"/>
              <a:t>format</a:t>
            </a:r>
            <a:r>
              <a:rPr lang="en-AU" dirty="0" smtClean="0"/>
              <a:t>) within which children learn about books, the meanings associated with words, and the use of language </a:t>
            </a:r>
          </a:p>
        </p:txBody>
      </p:sp>
      <p:pic>
        <p:nvPicPr>
          <p:cNvPr id="4" name="Picture 3"/>
          <p:cNvPicPr>
            <a:picLocks noChangeAspect="1"/>
          </p:cNvPicPr>
          <p:nvPr/>
        </p:nvPicPr>
        <p:blipFill>
          <a:blip r:embed="rId2"/>
          <a:stretch>
            <a:fillRect/>
          </a:stretch>
        </p:blipFill>
        <p:spPr>
          <a:xfrm>
            <a:off x="8578148" y="365125"/>
            <a:ext cx="3212087" cy="3047926"/>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8578148" y="3593593"/>
            <a:ext cx="3212088" cy="2953512"/>
          </a:xfrm>
          <a:prstGeom prst="rect">
            <a:avLst/>
          </a:prstGeom>
          <a:ln>
            <a:solidFill>
              <a:schemeClr val="tx1"/>
            </a:solidFill>
          </a:ln>
        </p:spPr>
      </p:pic>
    </p:spTree>
    <p:extLst>
      <p:ext uri="{BB962C8B-B14F-4D97-AF65-F5344CB8AC3E}">
        <p14:creationId xmlns:p14="http://schemas.microsoft.com/office/powerpoint/2010/main" val="3433296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288" y="2139695"/>
            <a:ext cx="9144000" cy="986219"/>
          </a:xfrm>
        </p:spPr>
        <p:txBody>
          <a:bodyPr/>
          <a:lstStyle/>
          <a:p>
            <a:pPr algn="l"/>
            <a:r>
              <a:rPr lang="en-AU" dirty="0"/>
              <a:t>Syllabus Points:</a:t>
            </a:r>
          </a:p>
        </p:txBody>
      </p:sp>
      <p:pic>
        <p:nvPicPr>
          <p:cNvPr id="4" name="Picture 3"/>
          <p:cNvPicPr>
            <a:picLocks noChangeAspect="1"/>
          </p:cNvPicPr>
          <p:nvPr/>
        </p:nvPicPr>
        <p:blipFill>
          <a:blip r:embed="rId2"/>
          <a:stretch>
            <a:fillRect/>
          </a:stretch>
        </p:blipFill>
        <p:spPr>
          <a:xfrm>
            <a:off x="399288" y="3256216"/>
            <a:ext cx="2762250" cy="638175"/>
          </a:xfrm>
          <a:prstGeom prst="rect">
            <a:avLst/>
          </a:prstGeom>
        </p:spPr>
      </p:pic>
    </p:spTree>
    <p:extLst>
      <p:ext uri="{BB962C8B-B14F-4D97-AF65-F5344CB8AC3E}">
        <p14:creationId xmlns:p14="http://schemas.microsoft.com/office/powerpoint/2010/main" val="3595182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Communication – what exactly is it?</a:t>
            </a:r>
            <a:endParaRPr lang="en-AU" dirty="0"/>
          </a:p>
        </p:txBody>
      </p:sp>
      <p:sp>
        <p:nvSpPr>
          <p:cNvPr id="3" name="Content Placeholder 2"/>
          <p:cNvSpPr>
            <a:spLocks noGrp="1"/>
          </p:cNvSpPr>
          <p:nvPr>
            <p:ph idx="1"/>
          </p:nvPr>
        </p:nvSpPr>
        <p:spPr/>
        <p:txBody>
          <a:bodyPr/>
          <a:lstStyle/>
          <a:p>
            <a:r>
              <a:rPr lang="en-AU" dirty="0" smtClean="0"/>
              <a:t>Put simply, </a:t>
            </a:r>
            <a:r>
              <a:rPr lang="en-AU" i="1" dirty="0" smtClean="0"/>
              <a:t>communication</a:t>
            </a:r>
            <a:r>
              <a:rPr lang="en-AU" dirty="0" smtClean="0"/>
              <a:t> is simply the transmitting of a </a:t>
            </a:r>
            <a:r>
              <a:rPr lang="en-AU" i="1" dirty="0" smtClean="0"/>
              <a:t>message</a:t>
            </a:r>
            <a:r>
              <a:rPr lang="en-AU" dirty="0" smtClean="0"/>
              <a:t> between a </a:t>
            </a:r>
            <a:r>
              <a:rPr lang="en-AU" i="1" dirty="0" smtClean="0"/>
              <a:t>sender</a:t>
            </a:r>
            <a:r>
              <a:rPr lang="en-AU" dirty="0" smtClean="0"/>
              <a:t> and </a:t>
            </a:r>
            <a:r>
              <a:rPr lang="en-AU" i="1" dirty="0" smtClean="0"/>
              <a:t>receiver</a:t>
            </a:r>
          </a:p>
          <a:p>
            <a:r>
              <a:rPr lang="en-AU" dirty="0" smtClean="0"/>
              <a:t>As such, a message can be either </a:t>
            </a:r>
            <a:r>
              <a:rPr lang="en-AU" i="1" dirty="0" smtClean="0"/>
              <a:t>verbal</a:t>
            </a:r>
            <a:r>
              <a:rPr lang="en-AU" dirty="0" smtClean="0"/>
              <a:t> (i.e. spoken) or </a:t>
            </a:r>
            <a:r>
              <a:rPr lang="en-AU" i="1" dirty="0" smtClean="0"/>
              <a:t>non-verbal</a:t>
            </a:r>
            <a:r>
              <a:rPr lang="en-AU" dirty="0" smtClean="0"/>
              <a:t> (i.e. body language)</a:t>
            </a:r>
          </a:p>
          <a:p>
            <a:r>
              <a:rPr lang="en-AU" i="1" dirty="0" smtClean="0"/>
              <a:t>Effective communication</a:t>
            </a:r>
            <a:r>
              <a:rPr lang="en-AU" dirty="0" smtClean="0"/>
              <a:t> occurs when the receiver of the message receives and interprets the message in the way it was intended by the sender</a:t>
            </a:r>
          </a:p>
          <a:p>
            <a:r>
              <a:rPr lang="en-AU" dirty="0" smtClean="0"/>
              <a:t>Effective communication includes both </a:t>
            </a:r>
            <a:r>
              <a:rPr lang="en-AU" i="1" dirty="0" smtClean="0"/>
              <a:t>sender and receiver attributes</a:t>
            </a:r>
            <a:endParaRPr lang="en-AU" i="1" dirty="0"/>
          </a:p>
        </p:txBody>
      </p:sp>
    </p:spTree>
    <p:extLst>
      <p:ext uri="{BB962C8B-B14F-4D97-AF65-F5344CB8AC3E}">
        <p14:creationId xmlns:p14="http://schemas.microsoft.com/office/powerpoint/2010/main" val="1048167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288" y="2139695"/>
            <a:ext cx="9144000" cy="986219"/>
          </a:xfrm>
        </p:spPr>
        <p:txBody>
          <a:bodyPr/>
          <a:lstStyle/>
          <a:p>
            <a:pPr algn="l"/>
            <a:r>
              <a:rPr lang="en-AU" dirty="0"/>
              <a:t>Syllabus Points:</a:t>
            </a:r>
          </a:p>
        </p:txBody>
      </p:sp>
      <p:pic>
        <p:nvPicPr>
          <p:cNvPr id="5" name="Picture 4"/>
          <p:cNvPicPr>
            <a:picLocks noChangeAspect="1"/>
          </p:cNvPicPr>
          <p:nvPr/>
        </p:nvPicPr>
        <p:blipFill>
          <a:blip r:embed="rId2"/>
          <a:stretch>
            <a:fillRect/>
          </a:stretch>
        </p:blipFill>
        <p:spPr>
          <a:xfrm>
            <a:off x="399288" y="3268408"/>
            <a:ext cx="3543300" cy="485775"/>
          </a:xfrm>
          <a:prstGeom prst="rect">
            <a:avLst/>
          </a:prstGeom>
        </p:spPr>
      </p:pic>
    </p:spTree>
    <p:extLst>
      <p:ext uri="{BB962C8B-B14F-4D97-AF65-F5344CB8AC3E}">
        <p14:creationId xmlns:p14="http://schemas.microsoft.com/office/powerpoint/2010/main" val="2699840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9405"/>
            <a:ext cx="4575048" cy="1600835"/>
          </a:xfrm>
        </p:spPr>
        <p:txBody>
          <a:bodyPr>
            <a:normAutofit/>
          </a:bodyPr>
          <a:lstStyle/>
          <a:p>
            <a:r>
              <a:rPr lang="en-AU" dirty="0" smtClean="0"/>
              <a:t>Persuasive Communication</a:t>
            </a:r>
            <a:endParaRPr lang="en-AU" dirty="0"/>
          </a:p>
        </p:txBody>
      </p:sp>
      <p:sp>
        <p:nvSpPr>
          <p:cNvPr id="3" name="Content Placeholder 2"/>
          <p:cNvSpPr>
            <a:spLocks noGrp="1"/>
          </p:cNvSpPr>
          <p:nvPr>
            <p:ph idx="1"/>
          </p:nvPr>
        </p:nvSpPr>
        <p:spPr>
          <a:xfrm>
            <a:off x="381000" y="1920239"/>
            <a:ext cx="5032248" cy="4315969"/>
          </a:xfrm>
        </p:spPr>
        <p:txBody>
          <a:bodyPr>
            <a:normAutofit/>
          </a:bodyPr>
          <a:lstStyle/>
          <a:p>
            <a:r>
              <a:rPr lang="en-AU" i="1" dirty="0" smtClean="0"/>
              <a:t>Definition</a:t>
            </a:r>
            <a:r>
              <a:rPr lang="en-AU" dirty="0" smtClean="0"/>
              <a:t>: using </a:t>
            </a:r>
            <a:r>
              <a:rPr lang="en-AU" smtClean="0"/>
              <a:t>language as </a:t>
            </a:r>
            <a:r>
              <a:rPr lang="en-AU" dirty="0" smtClean="0"/>
              <a:t>a means of attempting to change the beliefs, feelings and behaviours of others</a:t>
            </a:r>
          </a:p>
          <a:p>
            <a:r>
              <a:rPr lang="en-AU" dirty="0" smtClean="0"/>
              <a:t>Three variables that occur in the context of persuasion are the:</a:t>
            </a:r>
          </a:p>
          <a:p>
            <a:pPr lvl="1"/>
            <a:r>
              <a:rPr lang="en-AU" dirty="0" smtClean="0"/>
              <a:t>Source of the message</a:t>
            </a:r>
          </a:p>
          <a:p>
            <a:pPr lvl="1"/>
            <a:r>
              <a:rPr lang="en-AU" dirty="0" smtClean="0"/>
              <a:t>Nature of the communication</a:t>
            </a:r>
          </a:p>
          <a:p>
            <a:pPr lvl="1"/>
            <a:r>
              <a:rPr lang="en-AU" dirty="0" smtClean="0"/>
              <a:t>Characteristics of the audience</a:t>
            </a:r>
          </a:p>
        </p:txBody>
      </p:sp>
      <p:pic>
        <p:nvPicPr>
          <p:cNvPr id="4" name="Picture 3"/>
          <p:cNvPicPr>
            <a:picLocks noChangeAspect="1"/>
          </p:cNvPicPr>
          <p:nvPr/>
        </p:nvPicPr>
        <p:blipFill>
          <a:blip r:embed="rId2"/>
          <a:stretch>
            <a:fillRect/>
          </a:stretch>
        </p:blipFill>
        <p:spPr>
          <a:xfrm>
            <a:off x="6016753" y="1755647"/>
            <a:ext cx="5870448" cy="3376588"/>
          </a:xfrm>
          <a:prstGeom prst="rect">
            <a:avLst/>
          </a:prstGeom>
          <a:ln>
            <a:solidFill>
              <a:schemeClr val="tx1"/>
            </a:solidFill>
          </a:ln>
        </p:spPr>
      </p:pic>
    </p:spTree>
    <p:extLst>
      <p:ext uri="{BB962C8B-B14F-4D97-AF65-F5344CB8AC3E}">
        <p14:creationId xmlns:p14="http://schemas.microsoft.com/office/powerpoint/2010/main" val="2133316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04" y="200533"/>
            <a:ext cx="6342888" cy="1061339"/>
          </a:xfrm>
        </p:spPr>
        <p:txBody>
          <a:bodyPr>
            <a:normAutofit/>
          </a:bodyPr>
          <a:lstStyle/>
          <a:p>
            <a:r>
              <a:rPr lang="en-AU" dirty="0" smtClean="0"/>
              <a:t>Persuasive Communication</a:t>
            </a:r>
            <a:endParaRPr lang="en-AU" dirty="0"/>
          </a:p>
        </p:txBody>
      </p:sp>
      <p:sp>
        <p:nvSpPr>
          <p:cNvPr id="3" name="Content Placeholder 2"/>
          <p:cNvSpPr>
            <a:spLocks noGrp="1"/>
          </p:cNvSpPr>
          <p:nvPr>
            <p:ph idx="1"/>
          </p:nvPr>
        </p:nvSpPr>
        <p:spPr>
          <a:xfrm>
            <a:off x="222504" y="1417320"/>
            <a:ext cx="6077712" cy="5285232"/>
          </a:xfrm>
        </p:spPr>
        <p:txBody>
          <a:bodyPr>
            <a:normAutofit lnSpcReduction="10000"/>
          </a:bodyPr>
          <a:lstStyle/>
          <a:p>
            <a:r>
              <a:rPr lang="en-AU" dirty="0" smtClean="0"/>
              <a:t>Petty &amp; </a:t>
            </a:r>
            <a:r>
              <a:rPr lang="en-AU" dirty="0" err="1" smtClean="0"/>
              <a:t>Cacioppo’s</a:t>
            </a:r>
            <a:r>
              <a:rPr lang="en-AU" dirty="0" smtClean="0"/>
              <a:t> (1986) </a:t>
            </a:r>
            <a:r>
              <a:rPr lang="en-AU" i="1" dirty="0" smtClean="0"/>
              <a:t>elaboration-likelihood model of persuasion</a:t>
            </a:r>
            <a:r>
              <a:rPr lang="en-AU" dirty="0" smtClean="0"/>
              <a:t>:</a:t>
            </a:r>
          </a:p>
          <a:p>
            <a:pPr lvl="1"/>
            <a:r>
              <a:rPr lang="en-AU" i="1" dirty="0" smtClean="0"/>
              <a:t>Central route to persuasion</a:t>
            </a:r>
            <a:r>
              <a:rPr lang="en-AU" dirty="0" smtClean="0"/>
              <a:t>: consists of thoughtful consideration of the content of the message by the receiver as an active participant in the process of persuasion. Central processing can only occur when the receiver has both the motivation and the ability to think about the message and the content </a:t>
            </a:r>
          </a:p>
          <a:p>
            <a:pPr lvl="1"/>
            <a:r>
              <a:rPr lang="en-AU" i="1" dirty="0" smtClean="0"/>
              <a:t>Peripheral route to persuasion</a:t>
            </a:r>
            <a:r>
              <a:rPr lang="en-AU" dirty="0" smtClean="0"/>
              <a:t>: occurs when the listener decides whether to agree with a message based on cues other than the content of the message, such as source expertise or attractiveness of the source</a:t>
            </a:r>
            <a:endParaRPr lang="en-AU" dirty="0"/>
          </a:p>
        </p:txBody>
      </p:sp>
      <p:pic>
        <p:nvPicPr>
          <p:cNvPr id="5" name="Picture 4"/>
          <p:cNvPicPr>
            <a:picLocks noChangeAspect="1"/>
          </p:cNvPicPr>
          <p:nvPr/>
        </p:nvPicPr>
        <p:blipFill>
          <a:blip r:embed="rId2"/>
          <a:stretch>
            <a:fillRect/>
          </a:stretch>
        </p:blipFill>
        <p:spPr>
          <a:xfrm>
            <a:off x="7849640" y="200533"/>
            <a:ext cx="2839696" cy="3711285"/>
          </a:xfrm>
          <a:prstGeom prst="rect">
            <a:avLst/>
          </a:prstGeom>
        </p:spPr>
      </p:pic>
      <p:pic>
        <p:nvPicPr>
          <p:cNvPr id="6" name="Picture 5"/>
          <p:cNvPicPr>
            <a:picLocks noChangeAspect="1"/>
          </p:cNvPicPr>
          <p:nvPr/>
        </p:nvPicPr>
        <p:blipFill>
          <a:blip r:embed="rId3"/>
          <a:stretch>
            <a:fillRect/>
          </a:stretch>
        </p:blipFill>
        <p:spPr>
          <a:xfrm>
            <a:off x="6629400" y="4019931"/>
            <a:ext cx="5385244" cy="2689277"/>
          </a:xfrm>
          <a:prstGeom prst="rect">
            <a:avLst/>
          </a:prstGeom>
          <a:ln>
            <a:solidFill>
              <a:schemeClr val="tx1"/>
            </a:solidFill>
          </a:ln>
        </p:spPr>
      </p:pic>
    </p:spTree>
    <p:extLst>
      <p:ext uri="{BB962C8B-B14F-4D97-AF65-F5344CB8AC3E}">
        <p14:creationId xmlns:p14="http://schemas.microsoft.com/office/powerpoint/2010/main" val="308836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200533"/>
            <a:ext cx="11201400" cy="1061339"/>
          </a:xfrm>
        </p:spPr>
        <p:txBody>
          <a:bodyPr>
            <a:normAutofit fontScale="90000"/>
          </a:bodyPr>
          <a:lstStyle/>
          <a:p>
            <a:r>
              <a:rPr lang="en-AU" dirty="0" smtClean="0"/>
              <a:t>Persuasive Communication - </a:t>
            </a:r>
            <a:r>
              <a:rPr lang="en-AU" dirty="0"/>
              <a:t>Petty &amp; </a:t>
            </a:r>
            <a:r>
              <a:rPr lang="en-AU" dirty="0" err="1"/>
              <a:t>Cacioppo’s</a:t>
            </a:r>
            <a:r>
              <a:rPr lang="en-AU" dirty="0"/>
              <a:t> (1986) </a:t>
            </a:r>
            <a:r>
              <a:rPr lang="en-AU" i="1" dirty="0"/>
              <a:t>elaboration-likelihood model of persuasion</a:t>
            </a:r>
            <a:endParaRPr lang="en-AU" dirty="0"/>
          </a:p>
        </p:txBody>
      </p:sp>
      <p:pic>
        <p:nvPicPr>
          <p:cNvPr id="4" name="Picture 3"/>
          <p:cNvPicPr>
            <a:picLocks noChangeAspect="1"/>
          </p:cNvPicPr>
          <p:nvPr/>
        </p:nvPicPr>
        <p:blipFill>
          <a:blip r:embed="rId2"/>
          <a:stretch>
            <a:fillRect/>
          </a:stretch>
        </p:blipFill>
        <p:spPr>
          <a:xfrm>
            <a:off x="1359217" y="1630489"/>
            <a:ext cx="9415653" cy="4707827"/>
          </a:xfrm>
          <a:prstGeom prst="rect">
            <a:avLst/>
          </a:prstGeom>
        </p:spPr>
      </p:pic>
    </p:spTree>
    <p:extLst>
      <p:ext uri="{BB962C8B-B14F-4D97-AF65-F5344CB8AC3E}">
        <p14:creationId xmlns:p14="http://schemas.microsoft.com/office/powerpoint/2010/main" val="844937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04" y="200533"/>
            <a:ext cx="3755136" cy="1481963"/>
          </a:xfrm>
        </p:spPr>
        <p:txBody>
          <a:bodyPr>
            <a:normAutofit/>
          </a:bodyPr>
          <a:lstStyle/>
          <a:p>
            <a:r>
              <a:rPr lang="en-AU" dirty="0" smtClean="0"/>
              <a:t>Persuasive Communication</a:t>
            </a:r>
            <a:endParaRPr lang="en-AU" dirty="0"/>
          </a:p>
        </p:txBody>
      </p:sp>
      <p:sp>
        <p:nvSpPr>
          <p:cNvPr id="3" name="Content Placeholder 2"/>
          <p:cNvSpPr>
            <a:spLocks noGrp="1"/>
          </p:cNvSpPr>
          <p:nvPr>
            <p:ph idx="1"/>
          </p:nvPr>
        </p:nvSpPr>
        <p:spPr>
          <a:xfrm>
            <a:off x="222504" y="1783080"/>
            <a:ext cx="3992880" cy="4919472"/>
          </a:xfrm>
        </p:spPr>
        <p:txBody>
          <a:bodyPr>
            <a:normAutofit fontScale="62500" lnSpcReduction="20000"/>
          </a:bodyPr>
          <a:lstStyle/>
          <a:p>
            <a:pPr marL="0" indent="0">
              <a:buNone/>
            </a:pPr>
            <a:r>
              <a:rPr lang="en-AU" dirty="0" err="1" smtClean="0"/>
              <a:t>Hovland</a:t>
            </a:r>
            <a:r>
              <a:rPr lang="en-AU" dirty="0" smtClean="0"/>
              <a:t>, Janis and Kelley’s (1953) </a:t>
            </a:r>
            <a:r>
              <a:rPr lang="en-AU" i="1" dirty="0" smtClean="0"/>
              <a:t>Yale approach to persuasive communication</a:t>
            </a:r>
            <a:r>
              <a:rPr lang="en-AU" dirty="0" smtClean="0"/>
              <a:t>:</a:t>
            </a:r>
          </a:p>
          <a:p>
            <a:r>
              <a:rPr lang="en-AU" dirty="0" err="1"/>
              <a:t>Hovland</a:t>
            </a:r>
            <a:r>
              <a:rPr lang="en-AU" dirty="0"/>
              <a:t>, Janis and Kelley asked, ‘Who says what to whom and with what </a:t>
            </a:r>
            <a:r>
              <a:rPr lang="en-AU" dirty="0" smtClean="0"/>
              <a:t>effect’</a:t>
            </a:r>
          </a:p>
          <a:p>
            <a:r>
              <a:rPr lang="en-AU" dirty="0" smtClean="0"/>
              <a:t>They studied </a:t>
            </a:r>
            <a:r>
              <a:rPr lang="en-AU" dirty="0"/>
              <a:t>three general variables involved in </a:t>
            </a:r>
            <a:r>
              <a:rPr lang="en-AU" dirty="0" smtClean="0"/>
              <a:t>persuasion:</a:t>
            </a:r>
          </a:p>
          <a:p>
            <a:pPr lvl="1">
              <a:buFont typeface="Courier New" panose="02070309020205020404" pitchFamily="49" charset="0"/>
              <a:buChar char="o"/>
            </a:pPr>
            <a:r>
              <a:rPr lang="en-AU" dirty="0" smtClean="0"/>
              <a:t>the </a:t>
            </a:r>
            <a:r>
              <a:rPr lang="en-AU" dirty="0"/>
              <a:t>communicator, or the source (who</a:t>
            </a:r>
            <a:r>
              <a:rPr lang="en-AU" dirty="0" smtClean="0"/>
              <a:t>)</a:t>
            </a:r>
          </a:p>
          <a:p>
            <a:pPr lvl="1">
              <a:buFont typeface="Courier New" panose="02070309020205020404" pitchFamily="49" charset="0"/>
              <a:buChar char="o"/>
            </a:pPr>
            <a:r>
              <a:rPr lang="en-AU" dirty="0" smtClean="0"/>
              <a:t>the </a:t>
            </a:r>
            <a:r>
              <a:rPr lang="en-AU" dirty="0"/>
              <a:t>communication, or message (what</a:t>
            </a:r>
            <a:r>
              <a:rPr lang="en-AU" dirty="0" smtClean="0"/>
              <a:t>)</a:t>
            </a:r>
          </a:p>
          <a:p>
            <a:pPr lvl="1">
              <a:buFont typeface="Courier New" panose="02070309020205020404" pitchFamily="49" charset="0"/>
              <a:buChar char="o"/>
            </a:pPr>
            <a:r>
              <a:rPr lang="en-AU" dirty="0" smtClean="0"/>
              <a:t>the </a:t>
            </a:r>
            <a:r>
              <a:rPr lang="en-AU" dirty="0"/>
              <a:t>audience (to whom</a:t>
            </a:r>
            <a:r>
              <a:rPr lang="en-AU" dirty="0" smtClean="0"/>
              <a:t>)</a:t>
            </a:r>
          </a:p>
          <a:p>
            <a:r>
              <a:rPr lang="en-AU" dirty="0" err="1"/>
              <a:t>Hovland</a:t>
            </a:r>
            <a:r>
              <a:rPr lang="en-AU" dirty="0"/>
              <a:t> and his colleagues identified four distinct steps in the persuasion process: </a:t>
            </a:r>
            <a:endParaRPr lang="en-AU" dirty="0" smtClean="0"/>
          </a:p>
          <a:p>
            <a:pPr marL="914400" lvl="1" indent="-457200">
              <a:buFont typeface="+mj-lt"/>
              <a:buAutoNum type="arabicPeriod"/>
            </a:pPr>
            <a:r>
              <a:rPr lang="en-AU" dirty="0" smtClean="0"/>
              <a:t>attention</a:t>
            </a:r>
            <a:r>
              <a:rPr lang="en-AU" dirty="0"/>
              <a:t>, </a:t>
            </a:r>
            <a:endParaRPr lang="en-AU" dirty="0" smtClean="0"/>
          </a:p>
          <a:p>
            <a:pPr marL="914400" lvl="1" indent="-457200">
              <a:buFont typeface="+mj-lt"/>
              <a:buAutoNum type="arabicPeriod"/>
            </a:pPr>
            <a:r>
              <a:rPr lang="en-AU" dirty="0" smtClean="0"/>
              <a:t>Comprehension</a:t>
            </a:r>
          </a:p>
          <a:p>
            <a:pPr marL="914400" lvl="1" indent="-457200">
              <a:buFont typeface="+mj-lt"/>
              <a:buAutoNum type="arabicPeriod"/>
            </a:pPr>
            <a:r>
              <a:rPr lang="en-AU" dirty="0" smtClean="0"/>
              <a:t>Acceptance</a:t>
            </a:r>
          </a:p>
          <a:p>
            <a:pPr marL="914400" lvl="1" indent="-457200">
              <a:buFont typeface="+mj-lt"/>
              <a:buAutoNum type="arabicPeriod"/>
            </a:pPr>
            <a:r>
              <a:rPr lang="en-AU" dirty="0" smtClean="0"/>
              <a:t>Retention</a:t>
            </a:r>
          </a:p>
          <a:p>
            <a:r>
              <a:rPr lang="en-AU" dirty="0" smtClean="0"/>
              <a:t>Their </a:t>
            </a:r>
            <a:r>
              <a:rPr lang="en-AU" dirty="0"/>
              <a:t>research program spanned nearly three decades and </a:t>
            </a:r>
            <a:r>
              <a:rPr lang="en-AU" dirty="0" smtClean="0"/>
              <a:t>produced </a:t>
            </a:r>
            <a:r>
              <a:rPr lang="en-AU" dirty="0"/>
              <a:t>a vast amount of </a:t>
            </a:r>
            <a:r>
              <a:rPr lang="en-AU" dirty="0" smtClean="0"/>
              <a:t>data  </a:t>
            </a:r>
            <a:endParaRPr lang="en-AU" dirty="0"/>
          </a:p>
          <a:p>
            <a:endParaRPr lang="en-AU" dirty="0" smtClean="0"/>
          </a:p>
        </p:txBody>
      </p:sp>
      <p:pic>
        <p:nvPicPr>
          <p:cNvPr id="7" name="Picture 6"/>
          <p:cNvPicPr>
            <a:picLocks noChangeAspect="1"/>
          </p:cNvPicPr>
          <p:nvPr/>
        </p:nvPicPr>
        <p:blipFill>
          <a:blip r:embed="rId2"/>
          <a:stretch>
            <a:fillRect/>
          </a:stretch>
        </p:blipFill>
        <p:spPr>
          <a:xfrm>
            <a:off x="5010911" y="820483"/>
            <a:ext cx="7003733" cy="5218711"/>
          </a:xfrm>
          <a:prstGeom prst="rect">
            <a:avLst/>
          </a:prstGeom>
        </p:spPr>
      </p:pic>
    </p:spTree>
    <p:extLst>
      <p:ext uri="{BB962C8B-B14F-4D97-AF65-F5344CB8AC3E}">
        <p14:creationId xmlns:p14="http://schemas.microsoft.com/office/powerpoint/2010/main" val="2459648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70497" y="1235392"/>
            <a:ext cx="5855399" cy="4891852"/>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6178105" y="1235392"/>
            <a:ext cx="5855399" cy="4306069"/>
          </a:xfrm>
          <a:prstGeom prst="rect">
            <a:avLst/>
          </a:prstGeom>
          <a:ln>
            <a:solidFill>
              <a:schemeClr val="tx1"/>
            </a:solidFill>
          </a:ln>
        </p:spPr>
      </p:pic>
      <p:sp>
        <p:nvSpPr>
          <p:cNvPr id="10" name="Content Placeholder 2"/>
          <p:cNvSpPr>
            <a:spLocks noGrp="1"/>
          </p:cNvSpPr>
          <p:nvPr>
            <p:ph idx="1"/>
          </p:nvPr>
        </p:nvSpPr>
        <p:spPr>
          <a:xfrm>
            <a:off x="170497" y="155448"/>
            <a:ext cx="11863007" cy="813816"/>
          </a:xfrm>
        </p:spPr>
        <p:txBody>
          <a:bodyPr>
            <a:normAutofit lnSpcReduction="10000"/>
          </a:bodyPr>
          <a:lstStyle/>
          <a:p>
            <a:pPr marL="0" indent="0">
              <a:buNone/>
            </a:pPr>
            <a:r>
              <a:rPr lang="en-AU" dirty="0" smtClean="0"/>
              <a:t>Hovland, Janis and Kelley’s (1953) </a:t>
            </a:r>
            <a:r>
              <a:rPr lang="en-AU" i="1" dirty="0" smtClean="0"/>
              <a:t>Yale approach to persuasive communication</a:t>
            </a:r>
            <a:r>
              <a:rPr lang="en-AU" dirty="0"/>
              <a:t> </a:t>
            </a:r>
            <a:r>
              <a:rPr lang="en-AU" dirty="0" smtClean="0"/>
              <a:t>– key findings:</a:t>
            </a:r>
            <a:endParaRPr lang="en-AU" dirty="0" smtClean="0"/>
          </a:p>
        </p:txBody>
      </p:sp>
    </p:spTree>
    <p:extLst>
      <p:ext uri="{BB962C8B-B14F-4D97-AF65-F5344CB8AC3E}">
        <p14:creationId xmlns:p14="http://schemas.microsoft.com/office/powerpoint/2010/main" val="2605396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365125"/>
            <a:ext cx="11704320" cy="759587"/>
          </a:xfrm>
        </p:spPr>
        <p:txBody>
          <a:bodyPr/>
          <a:lstStyle/>
          <a:p>
            <a:r>
              <a:rPr lang="en-AU" dirty="0" smtClean="0"/>
              <a:t>Persuasive Communication: Source of the message</a:t>
            </a:r>
            <a:endParaRPr lang="en-AU" dirty="0"/>
          </a:p>
        </p:txBody>
      </p:sp>
      <p:sp>
        <p:nvSpPr>
          <p:cNvPr id="3" name="Content Placeholder 2"/>
          <p:cNvSpPr>
            <a:spLocks noGrp="1"/>
          </p:cNvSpPr>
          <p:nvPr>
            <p:ph idx="1"/>
          </p:nvPr>
        </p:nvSpPr>
        <p:spPr>
          <a:xfrm>
            <a:off x="310879" y="1280160"/>
            <a:ext cx="5102369" cy="5266944"/>
          </a:xfrm>
        </p:spPr>
        <p:txBody>
          <a:bodyPr>
            <a:normAutofit fontScale="92500"/>
          </a:bodyPr>
          <a:lstStyle/>
          <a:p>
            <a:r>
              <a:rPr lang="en-AU" dirty="0" smtClean="0"/>
              <a:t>Refers to the origin of the persuasive message</a:t>
            </a:r>
          </a:p>
          <a:p>
            <a:r>
              <a:rPr lang="en-AU" dirty="0" smtClean="0"/>
              <a:t>Persuasive factors relevant to the source of the message include:</a:t>
            </a:r>
          </a:p>
          <a:p>
            <a:pPr lvl="1"/>
            <a:r>
              <a:rPr lang="en-AU" i="1" dirty="0" smtClean="0"/>
              <a:t>Use of an expert</a:t>
            </a:r>
            <a:r>
              <a:rPr lang="en-AU" dirty="0" smtClean="0"/>
              <a:t>: to sell a product within the area of their expertise</a:t>
            </a:r>
          </a:p>
          <a:p>
            <a:pPr lvl="1"/>
            <a:r>
              <a:rPr lang="en-AU" i="1" dirty="0" smtClean="0"/>
              <a:t>Use of an expert</a:t>
            </a:r>
            <a:r>
              <a:rPr lang="en-AU" dirty="0" smtClean="0"/>
              <a:t>: to sell a product outside of their area of expertise</a:t>
            </a:r>
          </a:p>
          <a:p>
            <a:pPr lvl="1"/>
            <a:r>
              <a:rPr lang="en-AU" i="1" dirty="0" smtClean="0"/>
              <a:t>Speed of the communication</a:t>
            </a:r>
            <a:r>
              <a:rPr lang="en-AU" dirty="0" smtClean="0"/>
              <a:t>: as long as the gist of the message can be understood the faster the talker the more intelligent and knowledgeable they are considered to be</a:t>
            </a:r>
          </a:p>
          <a:p>
            <a:pPr lvl="1"/>
            <a:r>
              <a:rPr lang="en-AU" i="1" dirty="0" smtClean="0"/>
              <a:t>Trustworthiness</a:t>
            </a:r>
            <a:r>
              <a:rPr lang="en-AU" dirty="0" smtClean="0"/>
              <a:t>: consider sportspeople, politicians...</a:t>
            </a:r>
          </a:p>
        </p:txBody>
      </p:sp>
      <p:pic>
        <p:nvPicPr>
          <p:cNvPr id="4" name="Picture 3"/>
          <p:cNvPicPr>
            <a:picLocks noChangeAspect="1"/>
          </p:cNvPicPr>
          <p:nvPr/>
        </p:nvPicPr>
        <p:blipFill>
          <a:blip r:embed="rId2"/>
          <a:stretch>
            <a:fillRect/>
          </a:stretch>
        </p:blipFill>
        <p:spPr>
          <a:xfrm>
            <a:off x="5631856" y="1609344"/>
            <a:ext cx="2782325" cy="1892808"/>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8818409" y="1609344"/>
            <a:ext cx="3132799" cy="1892808"/>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5627934" y="4288537"/>
            <a:ext cx="2786247" cy="1819656"/>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8833185" y="4288537"/>
            <a:ext cx="3118023" cy="1819656"/>
          </a:xfrm>
          <a:prstGeom prst="rect">
            <a:avLst/>
          </a:prstGeom>
          <a:ln>
            <a:solidFill>
              <a:schemeClr val="tx1"/>
            </a:solidFill>
          </a:ln>
        </p:spPr>
      </p:pic>
    </p:spTree>
    <p:extLst>
      <p:ext uri="{BB962C8B-B14F-4D97-AF65-F5344CB8AC3E}">
        <p14:creationId xmlns:p14="http://schemas.microsoft.com/office/powerpoint/2010/main" val="2383781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Persuasive Communication: </a:t>
            </a:r>
            <a:r>
              <a:rPr lang="en-AU" dirty="0" smtClean="0"/>
              <a:t>Nature of the communication</a:t>
            </a:r>
            <a:endParaRPr lang="en-AU" dirty="0"/>
          </a:p>
        </p:txBody>
      </p:sp>
      <p:sp>
        <p:nvSpPr>
          <p:cNvPr id="3" name="Content Placeholder 2"/>
          <p:cNvSpPr>
            <a:spLocks noGrp="1"/>
          </p:cNvSpPr>
          <p:nvPr>
            <p:ph idx="1"/>
          </p:nvPr>
        </p:nvSpPr>
        <p:spPr>
          <a:xfrm>
            <a:off x="838200" y="1825624"/>
            <a:ext cx="5416296" cy="4648327"/>
          </a:xfrm>
        </p:spPr>
        <p:txBody>
          <a:bodyPr>
            <a:normAutofit fontScale="85000" lnSpcReduction="20000"/>
          </a:bodyPr>
          <a:lstStyle/>
          <a:p>
            <a:r>
              <a:rPr lang="en-AU" dirty="0" smtClean="0"/>
              <a:t>This refers to the content of the message itself as well as the medium used for communication between the source and the audience (e.g. speaking, writing, SMS, a tweet)</a:t>
            </a:r>
          </a:p>
          <a:p>
            <a:r>
              <a:rPr lang="en-AU" dirty="0" smtClean="0"/>
              <a:t>Research indicates that comprehension of printed advertisements and information is higher than for information presented on television</a:t>
            </a:r>
          </a:p>
          <a:p>
            <a:r>
              <a:rPr lang="en-AU" dirty="0" smtClean="0"/>
              <a:t>A message will often aim to provoke an emotional response in an effort to persuade the audience: happiness, guilt, fear and anxiety are common emotions advertisers try to provoke from the audience</a:t>
            </a:r>
            <a:endParaRPr lang="en-AU" dirty="0"/>
          </a:p>
        </p:txBody>
      </p:sp>
      <p:pic>
        <p:nvPicPr>
          <p:cNvPr id="4" name="Picture 3"/>
          <p:cNvPicPr>
            <a:picLocks noChangeAspect="1"/>
          </p:cNvPicPr>
          <p:nvPr/>
        </p:nvPicPr>
        <p:blipFill>
          <a:blip r:embed="rId2"/>
          <a:stretch>
            <a:fillRect/>
          </a:stretch>
        </p:blipFill>
        <p:spPr>
          <a:xfrm>
            <a:off x="6962739" y="1754696"/>
            <a:ext cx="4875694" cy="4719255"/>
          </a:xfrm>
          <a:prstGeom prst="rect">
            <a:avLst/>
          </a:prstGeom>
          <a:ln>
            <a:solidFill>
              <a:schemeClr val="tx1"/>
            </a:solidFill>
          </a:ln>
        </p:spPr>
      </p:pic>
    </p:spTree>
    <p:extLst>
      <p:ext uri="{BB962C8B-B14F-4D97-AF65-F5344CB8AC3E}">
        <p14:creationId xmlns:p14="http://schemas.microsoft.com/office/powerpoint/2010/main" val="3620121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 y="90805"/>
            <a:ext cx="11945112" cy="1325563"/>
          </a:xfrm>
        </p:spPr>
        <p:txBody>
          <a:bodyPr/>
          <a:lstStyle/>
          <a:p>
            <a:r>
              <a:rPr lang="en-AU" dirty="0"/>
              <a:t>Persuasive Communication: </a:t>
            </a:r>
            <a:r>
              <a:rPr lang="en-AU" dirty="0" smtClean="0"/>
              <a:t>Characteristics of the audience</a:t>
            </a:r>
            <a:endParaRPr lang="en-AU" dirty="0"/>
          </a:p>
        </p:txBody>
      </p:sp>
      <p:sp>
        <p:nvSpPr>
          <p:cNvPr id="3" name="Content Placeholder 2"/>
          <p:cNvSpPr>
            <a:spLocks noGrp="1"/>
          </p:cNvSpPr>
          <p:nvPr>
            <p:ph idx="1"/>
          </p:nvPr>
        </p:nvSpPr>
        <p:spPr>
          <a:xfrm>
            <a:off x="115824" y="1490472"/>
            <a:ext cx="5087112" cy="5212079"/>
          </a:xfrm>
        </p:spPr>
        <p:txBody>
          <a:bodyPr/>
          <a:lstStyle/>
          <a:p>
            <a:r>
              <a:rPr lang="en-AU" dirty="0" smtClean="0"/>
              <a:t>The content or presentation style of the message will change depending on a range of characteristics of the audience including their:</a:t>
            </a:r>
          </a:p>
          <a:p>
            <a:pPr lvl="1"/>
            <a:r>
              <a:rPr lang="en-AU" dirty="0" smtClean="0"/>
              <a:t>Age</a:t>
            </a:r>
          </a:p>
          <a:p>
            <a:pPr lvl="1"/>
            <a:r>
              <a:rPr lang="en-AU" dirty="0" smtClean="0"/>
              <a:t>Relationship to us</a:t>
            </a:r>
          </a:p>
          <a:p>
            <a:pPr lvl="1"/>
            <a:r>
              <a:rPr lang="en-AU" dirty="0" smtClean="0"/>
              <a:t>Level of education</a:t>
            </a:r>
          </a:p>
          <a:p>
            <a:pPr lvl="1"/>
            <a:r>
              <a:rPr lang="en-AU" dirty="0" smtClean="0"/>
              <a:t>Sex</a:t>
            </a:r>
          </a:p>
          <a:p>
            <a:pPr lvl="1"/>
            <a:r>
              <a:rPr lang="en-AU" dirty="0" smtClean="0"/>
              <a:t>Culture</a:t>
            </a:r>
          </a:p>
          <a:p>
            <a:pPr lvl="1"/>
            <a:r>
              <a:rPr lang="en-AU" dirty="0" smtClean="0"/>
              <a:t>Whether they have a high or a low </a:t>
            </a:r>
            <a:r>
              <a:rPr lang="en-AU" i="1" dirty="0" smtClean="0"/>
              <a:t>need for cognition</a:t>
            </a:r>
          </a:p>
        </p:txBody>
      </p:sp>
      <p:pic>
        <p:nvPicPr>
          <p:cNvPr id="4" name="Picture 3"/>
          <p:cNvPicPr>
            <a:picLocks noChangeAspect="1"/>
          </p:cNvPicPr>
          <p:nvPr/>
        </p:nvPicPr>
        <p:blipFill>
          <a:blip r:embed="rId2"/>
          <a:stretch>
            <a:fillRect/>
          </a:stretch>
        </p:blipFill>
        <p:spPr>
          <a:xfrm>
            <a:off x="6848856" y="1496206"/>
            <a:ext cx="5343144" cy="5361794"/>
          </a:xfrm>
          <a:prstGeom prst="rect">
            <a:avLst/>
          </a:prstGeom>
          <a:ln>
            <a:solidFill>
              <a:schemeClr val="tx1"/>
            </a:solidFill>
          </a:ln>
        </p:spPr>
      </p:pic>
    </p:spTree>
    <p:extLst>
      <p:ext uri="{BB962C8B-B14F-4D97-AF65-F5344CB8AC3E}">
        <p14:creationId xmlns:p14="http://schemas.microsoft.com/office/powerpoint/2010/main" val="44561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2" y="273685"/>
            <a:ext cx="11356848" cy="750443"/>
          </a:xfrm>
        </p:spPr>
        <p:txBody>
          <a:bodyPr>
            <a:normAutofit fontScale="90000"/>
          </a:bodyPr>
          <a:lstStyle/>
          <a:p>
            <a:r>
              <a:rPr lang="en-AU" dirty="0" smtClean="0"/>
              <a:t>Persuasive Communication: Now for some examples</a:t>
            </a:r>
            <a:endParaRPr lang="en-AU" dirty="0"/>
          </a:p>
        </p:txBody>
      </p:sp>
      <p:graphicFrame>
        <p:nvGraphicFramePr>
          <p:cNvPr id="4" name="Table 3"/>
          <p:cNvGraphicFramePr>
            <a:graphicFrameLocks noGrp="1"/>
          </p:cNvGraphicFramePr>
          <p:nvPr>
            <p:extLst/>
          </p:nvPr>
        </p:nvGraphicFramePr>
        <p:xfrm>
          <a:off x="393192" y="1183978"/>
          <a:ext cx="11256264" cy="5279335"/>
        </p:xfrm>
        <a:graphic>
          <a:graphicData uri="http://schemas.openxmlformats.org/drawingml/2006/table">
            <a:tbl>
              <a:tblPr firstRow="1" bandRow="1">
                <a:tableStyleId>{5C22544A-7EE6-4342-B048-85BDC9FD1C3A}</a:tableStyleId>
              </a:tblPr>
              <a:tblGrid>
                <a:gridCol w="1876044">
                  <a:extLst>
                    <a:ext uri="{9D8B030D-6E8A-4147-A177-3AD203B41FA5}">
                      <a16:colId xmlns:a16="http://schemas.microsoft.com/office/drawing/2014/main" val="940371120"/>
                    </a:ext>
                  </a:extLst>
                </a:gridCol>
                <a:gridCol w="1876044">
                  <a:extLst>
                    <a:ext uri="{9D8B030D-6E8A-4147-A177-3AD203B41FA5}">
                      <a16:colId xmlns:a16="http://schemas.microsoft.com/office/drawing/2014/main" val="29746930"/>
                    </a:ext>
                  </a:extLst>
                </a:gridCol>
                <a:gridCol w="1876044">
                  <a:extLst>
                    <a:ext uri="{9D8B030D-6E8A-4147-A177-3AD203B41FA5}">
                      <a16:colId xmlns:a16="http://schemas.microsoft.com/office/drawing/2014/main" val="270516033"/>
                    </a:ext>
                  </a:extLst>
                </a:gridCol>
                <a:gridCol w="1876044">
                  <a:extLst>
                    <a:ext uri="{9D8B030D-6E8A-4147-A177-3AD203B41FA5}">
                      <a16:colId xmlns:a16="http://schemas.microsoft.com/office/drawing/2014/main" val="4250157223"/>
                    </a:ext>
                  </a:extLst>
                </a:gridCol>
                <a:gridCol w="1876044">
                  <a:extLst>
                    <a:ext uri="{9D8B030D-6E8A-4147-A177-3AD203B41FA5}">
                      <a16:colId xmlns:a16="http://schemas.microsoft.com/office/drawing/2014/main" val="2374777734"/>
                    </a:ext>
                  </a:extLst>
                </a:gridCol>
                <a:gridCol w="1876044">
                  <a:extLst>
                    <a:ext uri="{9D8B030D-6E8A-4147-A177-3AD203B41FA5}">
                      <a16:colId xmlns:a16="http://schemas.microsoft.com/office/drawing/2014/main" val="1088498364"/>
                    </a:ext>
                  </a:extLst>
                </a:gridCol>
              </a:tblGrid>
              <a:tr h="861029">
                <a:tc>
                  <a:txBody>
                    <a:bodyPr/>
                    <a:lstStyle/>
                    <a:p>
                      <a:pPr algn="ctr"/>
                      <a:r>
                        <a:rPr lang="en-AU" dirty="0" smtClean="0"/>
                        <a:t>Advertisement Name</a:t>
                      </a:r>
                      <a:endParaRPr lang="en-AU" dirty="0"/>
                    </a:p>
                  </a:txBody>
                  <a:tcPr/>
                </a:tc>
                <a:tc>
                  <a:txBody>
                    <a:bodyPr/>
                    <a:lstStyle/>
                    <a:p>
                      <a:pPr algn="ctr"/>
                      <a:r>
                        <a:rPr lang="en-AU" dirty="0" smtClean="0"/>
                        <a:t>Trying to</a:t>
                      </a:r>
                      <a:r>
                        <a:rPr lang="en-AU" baseline="0" dirty="0" smtClean="0"/>
                        <a:t> persuade audience to…?</a:t>
                      </a:r>
                      <a:endParaRPr lang="en-AU" dirty="0"/>
                    </a:p>
                  </a:txBody>
                  <a:tcPr/>
                </a:tc>
                <a:tc>
                  <a:txBody>
                    <a:bodyPr/>
                    <a:lstStyle/>
                    <a:p>
                      <a:pPr algn="ctr"/>
                      <a:r>
                        <a:rPr lang="en-AU" dirty="0" smtClean="0"/>
                        <a:t>Central and/or Peripheral</a:t>
                      </a:r>
                      <a:r>
                        <a:rPr lang="en-AU" baseline="0" dirty="0" smtClean="0"/>
                        <a:t> Route Used?</a:t>
                      </a:r>
                      <a:endParaRPr lang="en-AU" dirty="0"/>
                    </a:p>
                  </a:txBody>
                  <a:tcPr/>
                </a:tc>
                <a:tc>
                  <a:txBody>
                    <a:bodyPr/>
                    <a:lstStyle/>
                    <a:p>
                      <a:pPr algn="ctr"/>
                      <a:r>
                        <a:rPr lang="en-AU" dirty="0" smtClean="0"/>
                        <a:t>Source of Message</a:t>
                      </a:r>
                      <a:endParaRPr lang="en-AU" dirty="0"/>
                    </a:p>
                  </a:txBody>
                  <a:tcPr/>
                </a:tc>
                <a:tc>
                  <a:txBody>
                    <a:bodyPr/>
                    <a:lstStyle/>
                    <a:p>
                      <a:pPr algn="ctr"/>
                      <a:r>
                        <a:rPr lang="en-AU" dirty="0" smtClean="0"/>
                        <a:t>Nature of Communication</a:t>
                      </a:r>
                      <a:endParaRPr lang="en-AU" dirty="0"/>
                    </a:p>
                  </a:txBody>
                  <a:tcPr/>
                </a:tc>
                <a:tc>
                  <a:txBody>
                    <a:bodyPr/>
                    <a:lstStyle/>
                    <a:p>
                      <a:pPr algn="ctr"/>
                      <a:r>
                        <a:rPr lang="en-AU" dirty="0" smtClean="0"/>
                        <a:t>Characteristics of the Audience</a:t>
                      </a:r>
                      <a:endParaRPr lang="en-AU" dirty="0"/>
                    </a:p>
                  </a:txBody>
                  <a:tcPr/>
                </a:tc>
                <a:extLst>
                  <a:ext uri="{0D108BD9-81ED-4DB2-BD59-A6C34878D82A}">
                    <a16:rowId xmlns:a16="http://schemas.microsoft.com/office/drawing/2014/main" val="37499735"/>
                  </a:ext>
                </a:extLst>
              </a:tr>
              <a:tr h="872987">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dirty="0"/>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474607124"/>
                  </a:ext>
                </a:extLst>
              </a:tr>
              <a:tr h="872987">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3913633691"/>
                  </a:ext>
                </a:extLst>
              </a:tr>
              <a:tr h="872987">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1739602329"/>
                  </a:ext>
                </a:extLst>
              </a:tr>
              <a:tr h="872987">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549943902"/>
                  </a:ext>
                </a:extLst>
              </a:tr>
              <a:tr h="872987">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2696363979"/>
                  </a:ext>
                </a:extLst>
              </a:tr>
            </a:tbl>
          </a:graphicData>
        </a:graphic>
      </p:graphicFrame>
    </p:spTree>
    <p:extLst>
      <p:ext uri="{BB962C8B-B14F-4D97-AF65-F5344CB8AC3E}">
        <p14:creationId xmlns:p14="http://schemas.microsoft.com/office/powerpoint/2010/main" val="1982769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05400" cy="878459"/>
          </a:xfrm>
        </p:spPr>
        <p:txBody>
          <a:bodyPr>
            <a:normAutofit fontScale="90000"/>
          </a:bodyPr>
          <a:lstStyle/>
          <a:p>
            <a:r>
              <a:rPr lang="en-AU" dirty="0" smtClean="0"/>
              <a:t>Communication Styles</a:t>
            </a:r>
            <a:endParaRPr lang="en-AU" dirty="0"/>
          </a:p>
        </p:txBody>
      </p:sp>
      <p:sp>
        <p:nvSpPr>
          <p:cNvPr id="3" name="Content Placeholder 2"/>
          <p:cNvSpPr>
            <a:spLocks noGrp="1"/>
          </p:cNvSpPr>
          <p:nvPr>
            <p:ph idx="1"/>
          </p:nvPr>
        </p:nvSpPr>
        <p:spPr>
          <a:xfrm>
            <a:off x="838200" y="1825625"/>
            <a:ext cx="4447032" cy="4351338"/>
          </a:xfrm>
        </p:spPr>
        <p:txBody>
          <a:bodyPr>
            <a:normAutofit fontScale="92500" lnSpcReduction="10000"/>
          </a:bodyPr>
          <a:lstStyle/>
          <a:p>
            <a:r>
              <a:rPr lang="en-AU" i="1" dirty="0" smtClean="0"/>
              <a:t>Communication style</a:t>
            </a:r>
            <a:r>
              <a:rPr lang="en-AU" dirty="0" smtClean="0"/>
              <a:t>: the cultural and social aspects of language</a:t>
            </a:r>
          </a:p>
          <a:p>
            <a:r>
              <a:rPr lang="en-AU" i="1" dirty="0" smtClean="0"/>
              <a:t>Factors influencing a person’s communication style</a:t>
            </a:r>
            <a:r>
              <a:rPr lang="en-AU" dirty="0" smtClean="0"/>
              <a:t>: the </a:t>
            </a:r>
            <a:r>
              <a:rPr lang="en-AU" i="1" dirty="0" smtClean="0"/>
              <a:t>culture</a:t>
            </a:r>
            <a:r>
              <a:rPr lang="en-AU" dirty="0" smtClean="0"/>
              <a:t> in which they are raised, their </a:t>
            </a:r>
            <a:r>
              <a:rPr lang="en-AU" i="1" dirty="0" smtClean="0"/>
              <a:t>socioeconomic background</a:t>
            </a:r>
            <a:r>
              <a:rPr lang="en-AU" dirty="0" smtClean="0"/>
              <a:t> and their </a:t>
            </a:r>
            <a:r>
              <a:rPr lang="en-AU" i="1" dirty="0" smtClean="0"/>
              <a:t>gender</a:t>
            </a:r>
            <a:r>
              <a:rPr lang="en-AU" dirty="0" smtClean="0"/>
              <a:t>  </a:t>
            </a:r>
          </a:p>
          <a:p>
            <a:r>
              <a:rPr lang="en-AU" dirty="0" smtClean="0"/>
              <a:t>Example to the right: the distance from Rotherhithe to Buckingham Palace is 5.2 miles (8.4kms)</a:t>
            </a:r>
            <a:endParaRPr lang="en-AU" dirty="0"/>
          </a:p>
        </p:txBody>
      </p:sp>
      <p:pic>
        <p:nvPicPr>
          <p:cNvPr id="4" name="Picture 3"/>
          <p:cNvPicPr>
            <a:picLocks noChangeAspect="1"/>
          </p:cNvPicPr>
          <p:nvPr/>
        </p:nvPicPr>
        <p:blipFill>
          <a:blip r:embed="rId2"/>
          <a:stretch>
            <a:fillRect/>
          </a:stretch>
        </p:blipFill>
        <p:spPr>
          <a:xfrm>
            <a:off x="8667239" y="365125"/>
            <a:ext cx="2059782" cy="3643629"/>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7601358" y="4187953"/>
            <a:ext cx="4191545" cy="2333796"/>
          </a:xfrm>
          <a:prstGeom prst="rect">
            <a:avLst/>
          </a:prstGeom>
          <a:ln>
            <a:solidFill>
              <a:schemeClr val="tx1"/>
            </a:solidFill>
          </a:ln>
        </p:spPr>
      </p:pic>
    </p:spTree>
    <p:extLst>
      <p:ext uri="{BB962C8B-B14F-4D97-AF65-F5344CB8AC3E}">
        <p14:creationId xmlns:p14="http://schemas.microsoft.com/office/powerpoint/2010/main" val="3759800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365125"/>
            <a:ext cx="11402568" cy="1325563"/>
          </a:xfrm>
        </p:spPr>
        <p:txBody>
          <a:bodyPr/>
          <a:lstStyle/>
          <a:p>
            <a:r>
              <a:rPr lang="en-AU" dirty="0" smtClean="0"/>
              <a:t>Communication Styles: Impact of social background – Bernstein</a:t>
            </a:r>
            <a:endParaRPr lang="en-AU" dirty="0"/>
          </a:p>
        </p:txBody>
      </p:sp>
      <p:sp>
        <p:nvSpPr>
          <p:cNvPr id="3" name="Content Placeholder 2"/>
          <p:cNvSpPr>
            <a:spLocks noGrp="1"/>
          </p:cNvSpPr>
          <p:nvPr>
            <p:ph idx="1"/>
          </p:nvPr>
        </p:nvSpPr>
        <p:spPr>
          <a:xfrm>
            <a:off x="384048" y="2063369"/>
            <a:ext cx="6995160" cy="4351338"/>
          </a:xfrm>
        </p:spPr>
        <p:txBody>
          <a:bodyPr>
            <a:normAutofit fontScale="62500" lnSpcReduction="20000"/>
          </a:bodyPr>
          <a:lstStyle/>
          <a:p>
            <a:r>
              <a:rPr lang="en-AU" dirty="0" smtClean="0"/>
              <a:t>One of the first researchers to show an interest in the relationship between language style and social class</a:t>
            </a:r>
          </a:p>
          <a:p>
            <a:r>
              <a:rPr lang="en-AU" dirty="0" smtClean="0"/>
              <a:t>Bernstein claimed that people from the upper/middle classes and people from the working classes used different language codes</a:t>
            </a:r>
          </a:p>
          <a:p>
            <a:r>
              <a:rPr lang="en-AU" dirty="0" smtClean="0"/>
              <a:t>Restricted code: working class – conversation relied on preserving traditional roles and ways of interacting</a:t>
            </a:r>
          </a:p>
          <a:p>
            <a:r>
              <a:rPr lang="en-AU" dirty="0" smtClean="0"/>
              <a:t>Elaborated code: middle classes – wanted to develop ideas in relation to their personal experiences (could also use RC)</a:t>
            </a:r>
          </a:p>
          <a:p>
            <a:r>
              <a:rPr lang="en-AU" dirty="0" smtClean="0"/>
              <a:t>Working class children could understand but could not use EC</a:t>
            </a:r>
          </a:p>
          <a:p>
            <a:r>
              <a:rPr lang="en-AU" dirty="0" smtClean="0"/>
              <a:t>Bernstein introduced the idea of RC and EC to account for the relatively poor performance of working-class school pupils on language-based subjects, when they were achieving as well as their middle-class counterparts on mathematical topics </a:t>
            </a:r>
          </a:p>
          <a:p>
            <a:pPr marL="0" indent="0">
              <a:buNone/>
            </a:pPr>
            <a:endParaRPr lang="en-AU" dirty="0" smtClean="0"/>
          </a:p>
          <a:p>
            <a:r>
              <a:rPr lang="en-AU" dirty="0" smtClean="0"/>
              <a:t>Resource: Communication Booklet Resource 2</a:t>
            </a:r>
          </a:p>
          <a:p>
            <a:endParaRPr lang="en-AU" dirty="0"/>
          </a:p>
        </p:txBody>
      </p:sp>
      <p:pic>
        <p:nvPicPr>
          <p:cNvPr id="5" name="Picture 4"/>
          <p:cNvPicPr>
            <a:picLocks noChangeAspect="1"/>
          </p:cNvPicPr>
          <p:nvPr/>
        </p:nvPicPr>
        <p:blipFill>
          <a:blip r:embed="rId2"/>
          <a:stretch>
            <a:fillRect/>
          </a:stretch>
        </p:blipFill>
        <p:spPr>
          <a:xfrm>
            <a:off x="7722870" y="1945766"/>
            <a:ext cx="3910810" cy="4006977"/>
          </a:xfrm>
          <a:prstGeom prst="rect">
            <a:avLst/>
          </a:prstGeom>
        </p:spPr>
      </p:pic>
    </p:spTree>
    <p:extLst>
      <p:ext uri="{BB962C8B-B14F-4D97-AF65-F5344CB8AC3E}">
        <p14:creationId xmlns:p14="http://schemas.microsoft.com/office/powerpoint/2010/main" val="2083164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572" y="163957"/>
            <a:ext cx="11420856" cy="695579"/>
          </a:xfrm>
        </p:spPr>
        <p:txBody>
          <a:bodyPr/>
          <a:lstStyle/>
          <a:p>
            <a:r>
              <a:rPr lang="en-AU" dirty="0" smtClean="0"/>
              <a:t>Social classes: pre and post-Industrial </a:t>
            </a:r>
            <a:r>
              <a:rPr lang="en-AU" dirty="0"/>
              <a:t>R</a:t>
            </a:r>
            <a:r>
              <a:rPr lang="en-AU" dirty="0" smtClean="0"/>
              <a:t>evolution</a:t>
            </a:r>
            <a:endParaRPr lang="en-AU" dirty="0"/>
          </a:p>
        </p:txBody>
      </p:sp>
      <p:pic>
        <p:nvPicPr>
          <p:cNvPr id="6" name="Picture 5"/>
          <p:cNvPicPr>
            <a:picLocks noChangeAspect="1"/>
          </p:cNvPicPr>
          <p:nvPr/>
        </p:nvPicPr>
        <p:blipFill>
          <a:blip r:embed="rId2"/>
          <a:stretch>
            <a:fillRect/>
          </a:stretch>
        </p:blipFill>
        <p:spPr>
          <a:xfrm>
            <a:off x="905109" y="983370"/>
            <a:ext cx="4727595" cy="5495830"/>
          </a:xfrm>
          <a:prstGeom prst="rect">
            <a:avLst/>
          </a:prstGeom>
        </p:spPr>
      </p:pic>
      <p:pic>
        <p:nvPicPr>
          <p:cNvPr id="7" name="Picture 6"/>
          <p:cNvPicPr>
            <a:picLocks noChangeAspect="1"/>
          </p:cNvPicPr>
          <p:nvPr/>
        </p:nvPicPr>
        <p:blipFill>
          <a:blip r:embed="rId3"/>
          <a:stretch>
            <a:fillRect/>
          </a:stretch>
        </p:blipFill>
        <p:spPr>
          <a:xfrm>
            <a:off x="6528817" y="983370"/>
            <a:ext cx="4727448" cy="5499276"/>
          </a:xfrm>
          <a:prstGeom prst="rect">
            <a:avLst/>
          </a:prstGeom>
        </p:spPr>
      </p:pic>
      <p:sp>
        <p:nvSpPr>
          <p:cNvPr id="8" name="TextBox 7"/>
          <p:cNvSpPr txBox="1"/>
          <p:nvPr/>
        </p:nvSpPr>
        <p:spPr>
          <a:xfrm>
            <a:off x="4786885" y="1865376"/>
            <a:ext cx="2587752" cy="1323439"/>
          </a:xfrm>
          <a:prstGeom prst="rect">
            <a:avLst/>
          </a:prstGeom>
          <a:noFill/>
          <a:ln>
            <a:solidFill>
              <a:schemeClr val="tx1"/>
            </a:solidFill>
          </a:ln>
        </p:spPr>
        <p:txBody>
          <a:bodyPr wrap="square" rtlCol="0">
            <a:spAutoFit/>
          </a:bodyPr>
          <a:lstStyle/>
          <a:p>
            <a:r>
              <a:rPr lang="en-AU" sz="1600" i="1" dirty="0" smtClean="0"/>
              <a:t>Activity</a:t>
            </a:r>
            <a:r>
              <a:rPr lang="en-AU" sz="1600" dirty="0" smtClean="0"/>
              <a:t>: identify the social class for each part of the pyramid and then identify the language code used by each (RC or EC)</a:t>
            </a:r>
            <a:endParaRPr lang="en-AU" sz="1600" dirty="0"/>
          </a:p>
        </p:txBody>
      </p:sp>
    </p:spTree>
    <p:extLst>
      <p:ext uri="{BB962C8B-B14F-4D97-AF65-F5344CB8AC3E}">
        <p14:creationId xmlns:p14="http://schemas.microsoft.com/office/powerpoint/2010/main" val="3279680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9587"/>
          </a:xfrm>
        </p:spPr>
        <p:txBody>
          <a:bodyPr/>
          <a:lstStyle/>
          <a:p>
            <a:r>
              <a:rPr lang="en-AU" dirty="0" smtClean="0"/>
              <a:t>Restricted and Elaborated Code – Differences</a:t>
            </a:r>
            <a:endParaRPr lang="en-AU" dirty="0"/>
          </a:p>
        </p:txBody>
      </p:sp>
      <p:graphicFrame>
        <p:nvGraphicFramePr>
          <p:cNvPr id="4" name="Content Placeholder 3"/>
          <p:cNvGraphicFramePr>
            <a:graphicFrameLocks noGrp="1"/>
          </p:cNvGraphicFramePr>
          <p:nvPr>
            <p:ph idx="1"/>
            <p:extLst/>
          </p:nvPr>
        </p:nvGraphicFramePr>
        <p:xfrm>
          <a:off x="838200" y="1362075"/>
          <a:ext cx="10515600" cy="4590668"/>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340833100"/>
                    </a:ext>
                  </a:extLst>
                </a:gridCol>
                <a:gridCol w="5257800">
                  <a:extLst>
                    <a:ext uri="{9D8B030D-6E8A-4147-A177-3AD203B41FA5}">
                      <a16:colId xmlns:a16="http://schemas.microsoft.com/office/drawing/2014/main" val="3278954376"/>
                    </a:ext>
                  </a:extLst>
                </a:gridCol>
              </a:tblGrid>
              <a:tr h="500177">
                <a:tc>
                  <a:txBody>
                    <a:bodyPr/>
                    <a:lstStyle/>
                    <a:p>
                      <a:r>
                        <a:rPr lang="en-AU" dirty="0" smtClean="0"/>
                        <a:t>Restricted Code</a:t>
                      </a:r>
                      <a:endParaRPr lang="en-AU" dirty="0"/>
                    </a:p>
                  </a:txBody>
                  <a:tcPr/>
                </a:tc>
                <a:tc>
                  <a:txBody>
                    <a:bodyPr/>
                    <a:lstStyle/>
                    <a:p>
                      <a:r>
                        <a:rPr lang="en-AU" dirty="0" smtClean="0"/>
                        <a:t>Elaborated Code</a:t>
                      </a:r>
                      <a:endParaRPr lang="en-AU" dirty="0"/>
                    </a:p>
                  </a:txBody>
                  <a:tcPr/>
                </a:tc>
                <a:extLst>
                  <a:ext uri="{0D108BD9-81ED-4DB2-BD59-A6C34878D82A}">
                    <a16:rowId xmlns:a16="http://schemas.microsoft.com/office/drawing/2014/main" val="873342126"/>
                  </a:ext>
                </a:extLst>
              </a:tr>
              <a:tr h="863320">
                <a:tc>
                  <a:txBody>
                    <a:bodyPr/>
                    <a:lstStyle/>
                    <a:p>
                      <a:r>
                        <a:rPr lang="en-AU" dirty="0" smtClean="0"/>
                        <a:t>Short and simple sentences are used, with much information conveyed non-verbally</a:t>
                      </a:r>
                      <a:endParaRPr lang="en-AU" dirty="0"/>
                    </a:p>
                  </a:txBody>
                  <a:tcPr/>
                </a:tc>
                <a:tc>
                  <a:txBody>
                    <a:bodyPr/>
                    <a:lstStyle/>
                    <a:p>
                      <a:r>
                        <a:rPr lang="en-AU" dirty="0" smtClean="0"/>
                        <a:t>Complex, precise sentences are used</a:t>
                      </a:r>
                      <a:endParaRPr lang="en-AU" dirty="0"/>
                    </a:p>
                  </a:txBody>
                  <a:tcPr/>
                </a:tc>
                <a:extLst>
                  <a:ext uri="{0D108BD9-81ED-4DB2-BD59-A6C34878D82A}">
                    <a16:rowId xmlns:a16="http://schemas.microsoft.com/office/drawing/2014/main" val="2943407532"/>
                  </a:ext>
                </a:extLst>
              </a:tr>
              <a:tr h="863320">
                <a:tc>
                  <a:txBody>
                    <a:bodyPr/>
                    <a:lstStyle/>
                    <a:p>
                      <a:r>
                        <a:rPr lang="en-AU" dirty="0" smtClean="0"/>
                        <a:t>Much of the meaning only makes sense if the context is known (‘he put it over there’)</a:t>
                      </a:r>
                      <a:endParaRPr lang="en-AU" dirty="0"/>
                    </a:p>
                  </a:txBody>
                  <a:tcPr/>
                </a:tc>
                <a:tc>
                  <a:txBody>
                    <a:bodyPr/>
                    <a:lstStyle/>
                    <a:p>
                      <a:r>
                        <a:rPr lang="en-AU" dirty="0" smtClean="0"/>
                        <a:t>The meaning is clear from the sentence</a:t>
                      </a:r>
                      <a:r>
                        <a:rPr lang="en-AU" baseline="0" dirty="0" smtClean="0"/>
                        <a:t> alone (‘the boy put the spade in the shed’)</a:t>
                      </a:r>
                      <a:endParaRPr lang="en-AU" dirty="0"/>
                    </a:p>
                  </a:txBody>
                  <a:tcPr/>
                </a:tc>
                <a:extLst>
                  <a:ext uri="{0D108BD9-81ED-4DB2-BD59-A6C34878D82A}">
                    <a16:rowId xmlns:a16="http://schemas.microsoft.com/office/drawing/2014/main" val="634146276"/>
                  </a:ext>
                </a:extLst>
              </a:tr>
              <a:tr h="500177">
                <a:tc>
                  <a:txBody>
                    <a:bodyPr/>
                    <a:lstStyle/>
                    <a:p>
                      <a:r>
                        <a:rPr lang="en-AU" dirty="0" smtClean="0"/>
                        <a:t>Few descriptive words are used</a:t>
                      </a:r>
                      <a:endParaRPr lang="en-AU" dirty="0"/>
                    </a:p>
                  </a:txBody>
                  <a:tcPr/>
                </a:tc>
                <a:tc>
                  <a:txBody>
                    <a:bodyPr/>
                    <a:lstStyle/>
                    <a:p>
                      <a:r>
                        <a:rPr lang="en-AU" dirty="0" smtClean="0"/>
                        <a:t>More use is made of descriptive words</a:t>
                      </a:r>
                      <a:endParaRPr lang="en-AU" dirty="0"/>
                    </a:p>
                  </a:txBody>
                  <a:tcPr/>
                </a:tc>
                <a:extLst>
                  <a:ext uri="{0D108BD9-81ED-4DB2-BD59-A6C34878D82A}">
                    <a16:rowId xmlns:a16="http://schemas.microsoft.com/office/drawing/2014/main" val="2558771907"/>
                  </a:ext>
                </a:extLst>
              </a:tr>
              <a:tr h="500177">
                <a:tc>
                  <a:txBody>
                    <a:bodyPr/>
                    <a:lstStyle/>
                    <a:p>
                      <a:r>
                        <a:rPr lang="en-AU" dirty="0" smtClean="0"/>
                        <a:t>Commands are frequently used to gain compliance</a:t>
                      </a:r>
                      <a:endParaRPr lang="en-AU" dirty="0"/>
                    </a:p>
                  </a:txBody>
                  <a:tcPr/>
                </a:tc>
                <a:tc>
                  <a:txBody>
                    <a:bodyPr/>
                    <a:lstStyle/>
                    <a:p>
                      <a:r>
                        <a:rPr lang="en-AU" dirty="0" smtClean="0"/>
                        <a:t>Explanations are usually used to gain compliance</a:t>
                      </a:r>
                      <a:endParaRPr lang="en-AU" dirty="0"/>
                    </a:p>
                  </a:txBody>
                  <a:tcPr/>
                </a:tc>
                <a:extLst>
                  <a:ext uri="{0D108BD9-81ED-4DB2-BD59-A6C34878D82A}">
                    <a16:rowId xmlns:a16="http://schemas.microsoft.com/office/drawing/2014/main" val="127598413"/>
                  </a:ext>
                </a:extLst>
              </a:tr>
              <a:tr h="500177">
                <a:tc>
                  <a:txBody>
                    <a:bodyPr/>
                    <a:lstStyle/>
                    <a:p>
                      <a:r>
                        <a:rPr lang="en-AU" dirty="0" smtClean="0"/>
                        <a:t>The ‘here and now’ is stressed</a:t>
                      </a:r>
                      <a:endParaRPr lang="en-AU" dirty="0"/>
                    </a:p>
                  </a:txBody>
                  <a:tcPr/>
                </a:tc>
                <a:tc>
                  <a:txBody>
                    <a:bodyPr/>
                    <a:lstStyle/>
                    <a:p>
                      <a:r>
                        <a:rPr lang="en-AU" dirty="0" smtClean="0"/>
                        <a:t>Reference is made to events in the past or future</a:t>
                      </a:r>
                      <a:endParaRPr lang="en-AU" dirty="0"/>
                    </a:p>
                  </a:txBody>
                  <a:tcPr/>
                </a:tc>
                <a:extLst>
                  <a:ext uri="{0D108BD9-81ED-4DB2-BD59-A6C34878D82A}">
                    <a16:rowId xmlns:a16="http://schemas.microsoft.com/office/drawing/2014/main" val="2828469942"/>
                  </a:ext>
                </a:extLst>
              </a:tr>
              <a:tr h="863320">
                <a:tc>
                  <a:txBody>
                    <a:bodyPr/>
                    <a:lstStyle/>
                    <a:p>
                      <a:r>
                        <a:rPr lang="en-AU" dirty="0" smtClean="0"/>
                        <a:t>Abstract ideas are rarely</a:t>
                      </a:r>
                      <a:r>
                        <a:rPr lang="en-AU" baseline="0" dirty="0" smtClean="0"/>
                        <a:t> expressed</a:t>
                      </a:r>
                      <a:endParaRPr lang="en-AU" dirty="0"/>
                    </a:p>
                  </a:txBody>
                  <a:tcPr/>
                </a:tc>
                <a:tc>
                  <a:txBody>
                    <a:bodyPr/>
                    <a:lstStyle/>
                    <a:p>
                      <a:r>
                        <a:rPr lang="en-AU" dirty="0" smtClean="0"/>
                        <a:t>Abstract ideas, future possibilities are expressed easily and often</a:t>
                      </a:r>
                      <a:endParaRPr lang="en-AU" dirty="0"/>
                    </a:p>
                  </a:txBody>
                  <a:tcPr/>
                </a:tc>
                <a:extLst>
                  <a:ext uri="{0D108BD9-81ED-4DB2-BD59-A6C34878D82A}">
                    <a16:rowId xmlns:a16="http://schemas.microsoft.com/office/drawing/2014/main" val="927598686"/>
                  </a:ext>
                </a:extLst>
              </a:tr>
            </a:tbl>
          </a:graphicData>
        </a:graphic>
      </p:graphicFrame>
    </p:spTree>
    <p:extLst>
      <p:ext uri="{BB962C8B-B14F-4D97-AF65-F5344CB8AC3E}">
        <p14:creationId xmlns:p14="http://schemas.microsoft.com/office/powerpoint/2010/main" val="4238913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54531"/>
          </a:xfrm>
        </p:spPr>
        <p:txBody>
          <a:bodyPr>
            <a:noAutofit/>
          </a:bodyPr>
          <a:lstStyle/>
          <a:p>
            <a:r>
              <a:rPr lang="en-AU" sz="3600" dirty="0" smtClean="0"/>
              <a:t>From your chapter summary… Bernstein’s research with children and their interpretations of a scene from a cartoon strip</a:t>
            </a:r>
            <a:endParaRPr lang="en-AU" sz="3600" dirty="0"/>
          </a:p>
        </p:txBody>
      </p:sp>
      <p:pic>
        <p:nvPicPr>
          <p:cNvPr id="4" name="Picture 3"/>
          <p:cNvPicPr>
            <a:picLocks noChangeAspect="1"/>
          </p:cNvPicPr>
          <p:nvPr/>
        </p:nvPicPr>
        <p:blipFill>
          <a:blip r:embed="rId2"/>
          <a:stretch>
            <a:fillRect/>
          </a:stretch>
        </p:blipFill>
        <p:spPr>
          <a:xfrm>
            <a:off x="1407165" y="2250619"/>
            <a:ext cx="9377670" cy="4203783"/>
          </a:xfrm>
          <a:prstGeom prst="rect">
            <a:avLst/>
          </a:prstGeom>
        </p:spPr>
      </p:pic>
    </p:spTree>
    <p:extLst>
      <p:ext uri="{BB962C8B-B14F-4D97-AF65-F5344CB8AC3E}">
        <p14:creationId xmlns:p14="http://schemas.microsoft.com/office/powerpoint/2010/main" val="2104074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Communication Styles: Impact of social background – </a:t>
            </a:r>
            <a:r>
              <a:rPr lang="en-AU" dirty="0" err="1" smtClean="0"/>
              <a:t>Labov</a:t>
            </a:r>
            <a:endParaRPr lang="en-AU" dirty="0"/>
          </a:p>
        </p:txBody>
      </p:sp>
      <p:sp>
        <p:nvSpPr>
          <p:cNvPr id="3" name="Content Placeholder 2"/>
          <p:cNvSpPr>
            <a:spLocks noGrp="1"/>
          </p:cNvSpPr>
          <p:nvPr>
            <p:ph idx="1"/>
          </p:nvPr>
        </p:nvSpPr>
        <p:spPr>
          <a:xfrm>
            <a:off x="838200" y="1984248"/>
            <a:ext cx="7400544" cy="4581144"/>
          </a:xfrm>
        </p:spPr>
        <p:txBody>
          <a:bodyPr>
            <a:normAutofit fontScale="62500" lnSpcReduction="20000"/>
          </a:bodyPr>
          <a:lstStyle/>
          <a:p>
            <a:r>
              <a:rPr lang="en-AU" dirty="0" err="1" smtClean="0"/>
              <a:t>Labov’s</a:t>
            </a:r>
            <a:r>
              <a:rPr lang="en-AU" dirty="0" smtClean="0"/>
              <a:t> ideas are based on his work with Black children from New York</a:t>
            </a:r>
          </a:p>
          <a:p>
            <a:r>
              <a:rPr lang="en-AU" dirty="0" smtClean="0"/>
              <a:t>These children spoke a dialect called Black English Vernacular (BEV = AAEV)</a:t>
            </a:r>
          </a:p>
          <a:p>
            <a:r>
              <a:rPr lang="en-AU" dirty="0" smtClean="0"/>
              <a:t>Bernstein would consider BEV to be a restricted language code</a:t>
            </a:r>
          </a:p>
          <a:p>
            <a:r>
              <a:rPr lang="en-AU" dirty="0" err="1" smtClean="0"/>
              <a:t>Labov</a:t>
            </a:r>
            <a:r>
              <a:rPr lang="en-AU" dirty="0" smtClean="0"/>
              <a:t> considered BEV to be just as complex and rule-governed as standard English, and should be considered </a:t>
            </a:r>
            <a:r>
              <a:rPr lang="en-AU" i="1" dirty="0" smtClean="0"/>
              <a:t>different</a:t>
            </a:r>
            <a:r>
              <a:rPr lang="en-AU" dirty="0" smtClean="0"/>
              <a:t> but not </a:t>
            </a:r>
            <a:r>
              <a:rPr lang="en-AU" i="1" dirty="0" smtClean="0"/>
              <a:t>deficient</a:t>
            </a:r>
          </a:p>
          <a:p>
            <a:r>
              <a:rPr lang="en-AU" dirty="0" smtClean="0"/>
              <a:t>For example, there is nothing more complex in the English comment ‘he doesn’t know anything’ than in the BEV comment ‘he don’t know nothing’</a:t>
            </a:r>
          </a:p>
          <a:p>
            <a:r>
              <a:rPr lang="en-AU" dirty="0" smtClean="0"/>
              <a:t>Numerous European languages use double-negatives</a:t>
            </a:r>
          </a:p>
          <a:p>
            <a:r>
              <a:rPr lang="en-AU" dirty="0" err="1" smtClean="0"/>
              <a:t>Labov</a:t>
            </a:r>
            <a:r>
              <a:rPr lang="en-AU" dirty="0" smtClean="0"/>
              <a:t> was particularly concerned that teachers were being told not to accept BEV as it was useless for learning: “[Teachers] are being taught to hear every natural utterance of the child as evidence of his mental inferiority… this is bad observation, bad theory and bad practice”</a:t>
            </a:r>
          </a:p>
          <a:p>
            <a:endParaRPr lang="en-AU" dirty="0" smtClean="0"/>
          </a:p>
          <a:p>
            <a:r>
              <a:rPr lang="en-AU" i="1" dirty="0" smtClean="0"/>
              <a:t>Resources</a:t>
            </a:r>
            <a:r>
              <a:rPr lang="en-AU" dirty="0" smtClean="0"/>
              <a:t>: </a:t>
            </a:r>
          </a:p>
          <a:p>
            <a:pPr lvl="1"/>
            <a:r>
              <a:rPr lang="en-AU" dirty="0" smtClean="0"/>
              <a:t>Communication Booklet Resource 1</a:t>
            </a:r>
          </a:p>
          <a:p>
            <a:pPr lvl="1"/>
            <a:r>
              <a:rPr lang="en-AU" dirty="0" smtClean="0"/>
              <a:t>Two </a:t>
            </a:r>
            <a:r>
              <a:rPr lang="en-AU" dirty="0" err="1" smtClean="0"/>
              <a:t>Labov</a:t>
            </a:r>
            <a:r>
              <a:rPr lang="en-AU" dirty="0" smtClean="0"/>
              <a:t> BEV clips on Connect</a:t>
            </a:r>
          </a:p>
        </p:txBody>
      </p:sp>
      <p:pic>
        <p:nvPicPr>
          <p:cNvPr id="4" name="Picture 3"/>
          <p:cNvPicPr>
            <a:picLocks noChangeAspect="1"/>
          </p:cNvPicPr>
          <p:nvPr/>
        </p:nvPicPr>
        <p:blipFill>
          <a:blip r:embed="rId2"/>
          <a:stretch>
            <a:fillRect/>
          </a:stretch>
        </p:blipFill>
        <p:spPr>
          <a:xfrm>
            <a:off x="8520244" y="2578608"/>
            <a:ext cx="3115114" cy="2322576"/>
          </a:xfrm>
          <a:prstGeom prst="rect">
            <a:avLst/>
          </a:prstGeom>
          <a:ln>
            <a:solidFill>
              <a:schemeClr val="tx1"/>
            </a:solidFill>
          </a:ln>
        </p:spPr>
      </p:pic>
    </p:spTree>
    <p:extLst>
      <p:ext uri="{BB962C8B-B14F-4D97-AF65-F5344CB8AC3E}">
        <p14:creationId xmlns:p14="http://schemas.microsoft.com/office/powerpoint/2010/main" val="231396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1299"/>
          </a:xfrm>
        </p:spPr>
        <p:txBody>
          <a:bodyPr/>
          <a:lstStyle/>
          <a:p>
            <a:r>
              <a:rPr lang="en-AU" dirty="0" smtClean="0"/>
              <a:t>Examples of Gender Differences – </a:t>
            </a:r>
            <a:r>
              <a:rPr lang="en-AU" dirty="0" err="1" smtClean="0"/>
              <a:t>Tannen</a:t>
            </a:r>
            <a:endParaRPr lang="en-AU" dirty="0"/>
          </a:p>
        </p:txBody>
      </p:sp>
      <p:sp>
        <p:nvSpPr>
          <p:cNvPr id="3" name="Content Placeholder 2"/>
          <p:cNvSpPr>
            <a:spLocks noGrp="1"/>
          </p:cNvSpPr>
          <p:nvPr>
            <p:ph idx="1"/>
          </p:nvPr>
        </p:nvSpPr>
        <p:spPr>
          <a:xfrm>
            <a:off x="838200" y="1316736"/>
            <a:ext cx="7674864" cy="5138928"/>
          </a:xfrm>
        </p:spPr>
        <p:txBody>
          <a:bodyPr>
            <a:normAutofit fontScale="85000" lnSpcReduction="20000"/>
          </a:bodyPr>
          <a:lstStyle/>
          <a:p>
            <a:r>
              <a:rPr lang="en-AU" dirty="0" smtClean="0"/>
              <a:t>Men and women use differences in conversation – these differences may lead to breakdowns in communication</a:t>
            </a:r>
          </a:p>
          <a:p>
            <a:r>
              <a:rPr lang="en-AU" dirty="0" smtClean="0"/>
              <a:t>Identified two conversation styles:</a:t>
            </a:r>
          </a:p>
          <a:p>
            <a:pPr lvl="1"/>
            <a:r>
              <a:rPr lang="en-AU" i="1" dirty="0" smtClean="0"/>
              <a:t>Rapport talk</a:t>
            </a:r>
            <a:r>
              <a:rPr lang="en-AU" dirty="0" smtClean="0"/>
              <a:t>: </a:t>
            </a:r>
          </a:p>
          <a:p>
            <a:pPr lvl="2"/>
            <a:r>
              <a:rPr lang="en-AU" dirty="0" smtClean="0"/>
              <a:t>the style of interaction that is based on establishing relationships, developing understanding and negotiating differences</a:t>
            </a:r>
          </a:p>
          <a:p>
            <a:pPr lvl="1"/>
            <a:r>
              <a:rPr lang="en-AU" i="1" dirty="0" smtClean="0"/>
              <a:t>Report talk</a:t>
            </a:r>
            <a:r>
              <a:rPr lang="en-AU" dirty="0" smtClean="0"/>
              <a:t>: </a:t>
            </a:r>
          </a:p>
          <a:p>
            <a:pPr lvl="2"/>
            <a:r>
              <a:rPr lang="en-AU" dirty="0" smtClean="0"/>
              <a:t>the type of talk used by men </a:t>
            </a:r>
          </a:p>
          <a:p>
            <a:pPr lvl="2"/>
            <a:r>
              <a:rPr lang="en-AU" dirty="0"/>
              <a:t>m</a:t>
            </a:r>
            <a:r>
              <a:rPr lang="en-AU" dirty="0" smtClean="0"/>
              <a:t>en are comfortable holding centre stage</a:t>
            </a:r>
          </a:p>
          <a:p>
            <a:r>
              <a:rPr lang="en-AU" dirty="0" smtClean="0"/>
              <a:t>Key difference: women discuss problems with people as a way of building intimacy. What do men do when they hear a problem?</a:t>
            </a:r>
          </a:p>
          <a:p>
            <a:endParaRPr lang="en-AU" dirty="0" smtClean="0"/>
          </a:p>
          <a:p>
            <a:r>
              <a:rPr lang="en-AU" i="1" dirty="0" smtClean="0"/>
              <a:t>Resources</a:t>
            </a:r>
            <a:r>
              <a:rPr lang="en-AU" dirty="0" smtClean="0"/>
              <a:t>: Communication Booklet Resources 3 and 4 (complete Resource 4 by watching the identified clips on YouTube)</a:t>
            </a:r>
          </a:p>
          <a:p>
            <a:endParaRPr lang="en-AU" dirty="0"/>
          </a:p>
        </p:txBody>
      </p:sp>
      <p:pic>
        <p:nvPicPr>
          <p:cNvPr id="4" name="Picture 3"/>
          <p:cNvPicPr>
            <a:picLocks noChangeAspect="1"/>
          </p:cNvPicPr>
          <p:nvPr/>
        </p:nvPicPr>
        <p:blipFill>
          <a:blip r:embed="rId2"/>
          <a:stretch>
            <a:fillRect/>
          </a:stretch>
        </p:blipFill>
        <p:spPr>
          <a:xfrm>
            <a:off x="8887969" y="1690688"/>
            <a:ext cx="2465832" cy="4042163"/>
          </a:xfrm>
          <a:prstGeom prst="rect">
            <a:avLst/>
          </a:prstGeom>
        </p:spPr>
      </p:pic>
    </p:spTree>
    <p:extLst>
      <p:ext uri="{BB962C8B-B14F-4D97-AF65-F5344CB8AC3E}">
        <p14:creationId xmlns:p14="http://schemas.microsoft.com/office/powerpoint/2010/main" val="2376066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2094</Words>
  <Application>Microsoft Office PowerPoint</Application>
  <PresentationFormat>Widescreen</PresentationFormat>
  <Paragraphs>157</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Courier New</vt:lpstr>
      <vt:lpstr>Office Theme</vt:lpstr>
      <vt:lpstr>Unit 3 – Others – Communication</vt:lpstr>
      <vt:lpstr>Syllabus Points:</vt:lpstr>
      <vt:lpstr>Communication Styles</vt:lpstr>
      <vt:lpstr>Communication Styles: Impact of social background – Bernstein</vt:lpstr>
      <vt:lpstr>Social classes: pre and post-Industrial Revolution</vt:lpstr>
      <vt:lpstr>Restricted and Elaborated Code – Differences</vt:lpstr>
      <vt:lpstr>From your chapter summary… Bernstein’s research with children and their interpretations of a scene from a cartoon strip</vt:lpstr>
      <vt:lpstr>Communication Styles: Impact of social background – Labov</vt:lpstr>
      <vt:lpstr>Examples of Gender Differences – Tannen</vt:lpstr>
      <vt:lpstr>Rapport and Report Talk – Differences</vt:lpstr>
      <vt:lpstr>Syllabus Points:</vt:lpstr>
      <vt:lpstr>Features and limitations of theories of language development: Innate behaviours – Chomsky</vt:lpstr>
      <vt:lpstr>Features and limitations of theories of language development: Innate behaviours – Chomsky</vt:lpstr>
      <vt:lpstr>Chomsky’s Language Acquisition Device (LAD)</vt:lpstr>
      <vt:lpstr>Features and limitations of theories of language development: Learned behaviours – Bruner</vt:lpstr>
      <vt:lpstr>“LASS requires LAD and vice versa” - Bruner</vt:lpstr>
      <vt:lpstr>LASS’s instructional frameworks:</vt:lpstr>
      <vt:lpstr>Syllabus Points:</vt:lpstr>
      <vt:lpstr>Communication – what exactly is it?</vt:lpstr>
      <vt:lpstr>Persuasive Communication</vt:lpstr>
      <vt:lpstr>Persuasive Communication</vt:lpstr>
      <vt:lpstr>Persuasive Communication - Petty &amp; Cacioppo’s (1986) elaboration-likelihood model of persuasion</vt:lpstr>
      <vt:lpstr>Persuasive Communication</vt:lpstr>
      <vt:lpstr>PowerPoint Presentation</vt:lpstr>
      <vt:lpstr>Persuasive Communication: Source of the message</vt:lpstr>
      <vt:lpstr>Persuasive Communication: Nature of the communication</vt:lpstr>
      <vt:lpstr>Persuasive Communication: Characteristics of the audience</vt:lpstr>
      <vt:lpstr>Persuasive Communication: Now for some examples</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Language Development</dc:title>
  <dc:creator>JOHNSON Simon [Ocean Reef Senior High School]</dc:creator>
  <cp:lastModifiedBy>JOHNSON Simon [Ocean Reef Senior High School]</cp:lastModifiedBy>
  <cp:revision>46</cp:revision>
  <cp:lastPrinted>2019-04-10T07:15:35Z</cp:lastPrinted>
  <dcterms:created xsi:type="dcterms:W3CDTF">2019-04-09T22:49:31Z</dcterms:created>
  <dcterms:modified xsi:type="dcterms:W3CDTF">2020-06-02T00:07:16Z</dcterms:modified>
</cp:coreProperties>
</file>